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5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2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A9843-3F01-4CB3-8583-CB33E5AB2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8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1F1C-510E-4ED2-81E0-A19836139C9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944A-79CE-48C2-B232-479BB28E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Theories of Replication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Conservative theory ~ Idea that replication produces one entirely new strand of DNA, and the original strand stays intact.  Proven incorrect in 1957.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Semi-conservative theory ~ Idea that replication produces two new DNA strands, each is made of half the original DNA and half newly assembled nucleotides.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Proposed by Crick and Watson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Accepted theory today.</a:t>
            </a:r>
          </a:p>
        </p:txBody>
      </p:sp>
    </p:spTree>
    <p:extLst>
      <p:ext uri="{BB962C8B-B14F-4D97-AF65-F5344CB8AC3E}">
        <p14:creationId xmlns:p14="http://schemas.microsoft.com/office/powerpoint/2010/main" val="4403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The structure of RNA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3886200" cy="4114800"/>
          </a:xfrm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Phosphate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Ribose sugar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Nitrogen base: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</a:rPr>
              <a:t>Adenine-Uracil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</a:rPr>
              <a:t>Guanine-Cytosine</a:t>
            </a:r>
          </a:p>
          <a:p>
            <a:pPr eaLnBrk="1" hangingPunct="1"/>
            <a:endParaRPr lang="en-US" altLang="en-US" smtClean="0">
              <a:solidFill>
                <a:srgbClr val="FFFF00"/>
              </a:solidFill>
            </a:endParaRPr>
          </a:p>
        </p:txBody>
      </p:sp>
      <p:pic>
        <p:nvPicPr>
          <p:cNvPr id="12292" name="Picture 5" descr="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2400300" cy="4648200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5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latin typeface="Arial" panose="020B0604020202020204" pitchFamily="34" charset="0"/>
              </a:rPr>
              <a:t>Differences between DNA and RNA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sz="half" idx="1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DNA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Double strand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Deoxyribose sugar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Thymine pairs with adenine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Complete set of gene codes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Made by replication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RNA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Single strand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Ribose sugar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Uracil pairs with adenine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One gene code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Made by transcription</a:t>
            </a:r>
          </a:p>
        </p:txBody>
      </p:sp>
    </p:spTree>
    <p:extLst>
      <p:ext uri="{BB962C8B-B14F-4D97-AF65-F5344CB8AC3E}">
        <p14:creationId xmlns:p14="http://schemas.microsoft.com/office/powerpoint/2010/main" val="1309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Types of RNA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Messenger RNA (mRNA)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Transfer RNA (tRNA)</a:t>
            </a:r>
          </a:p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Ribosomal RNA (rRNA)</a:t>
            </a:r>
          </a:p>
        </p:txBody>
      </p:sp>
    </p:spTree>
    <p:extLst>
      <p:ext uri="{BB962C8B-B14F-4D97-AF65-F5344CB8AC3E}">
        <p14:creationId xmlns:p14="http://schemas.microsoft.com/office/powerpoint/2010/main" val="33833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19400" y="304801"/>
            <a:ext cx="3048000" cy="955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Myriad Web" pitchFamily="34" charset="0"/>
              </a:rPr>
              <a:t>Copying Genes &amp; Making RNA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133600" y="1524001"/>
            <a:ext cx="4572000" cy="48815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Myriad Web" pitchFamily="34" charset="0"/>
              </a:rPr>
              <a:t>Transcription</a:t>
            </a: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 ~ The 	process by which one 	gene code on DNA is 	copied.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Myriad Web" pitchFamily="34" charset="0"/>
              </a:rPr>
              <a:t>Messenger RNA (mRNA)</a:t>
            </a: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 ~ 	The copy of the gene 	code made by 	transcription.  mRNA 	will leave the nucleus, 	and be used by a 	ribosome to make a 	protein.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7239001" y="228601"/>
            <a:ext cx="3224213" cy="6316663"/>
            <a:chOff x="4267200" y="541338"/>
            <a:chExt cx="3224213" cy="6316662"/>
          </a:xfrm>
        </p:grpSpPr>
        <p:pic>
          <p:nvPicPr>
            <p:cNvPr id="15365" name="Picture 8" descr="mad03423_11_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41338"/>
              <a:ext cx="3224213" cy="631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Freeform 9"/>
            <p:cNvSpPr>
              <a:spLocks/>
            </p:cNvSpPr>
            <p:nvPr/>
          </p:nvSpPr>
          <p:spPr bwMode="auto">
            <a:xfrm>
              <a:off x="6302375" y="2913063"/>
              <a:ext cx="106363" cy="887412"/>
            </a:xfrm>
            <a:custGeom>
              <a:avLst/>
              <a:gdLst>
                <a:gd name="T0" fmla="*/ 0 w 69"/>
                <a:gd name="T1" fmla="*/ 0 h 546"/>
                <a:gd name="T2" fmla="*/ 2147483647 w 69"/>
                <a:gd name="T3" fmla="*/ 0 h 546"/>
                <a:gd name="T4" fmla="*/ 2147483647 w 69"/>
                <a:gd name="T5" fmla="*/ 2147483647 h 546"/>
                <a:gd name="T6" fmla="*/ 0 w 69"/>
                <a:gd name="T7" fmla="*/ 2147483647 h 5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546"/>
                <a:gd name="T14" fmla="*/ 69 w 69"/>
                <a:gd name="T15" fmla="*/ 546 h 5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546">
                  <a:moveTo>
                    <a:pt x="0" y="0"/>
                  </a:moveTo>
                  <a:lnTo>
                    <a:pt x="69" y="0"/>
                  </a:lnTo>
                  <a:lnTo>
                    <a:pt x="69" y="546"/>
                  </a:lnTo>
                  <a:lnTo>
                    <a:pt x="0" y="5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10"/>
            <p:cNvSpPr>
              <a:spLocks noChangeShapeType="1"/>
            </p:cNvSpPr>
            <p:nvPr/>
          </p:nvSpPr>
          <p:spPr bwMode="auto">
            <a:xfrm>
              <a:off x="6411913" y="3355975"/>
              <a:ext cx="666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V="1">
              <a:off x="6007100" y="2030413"/>
              <a:ext cx="182563" cy="511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12"/>
            <p:cNvSpPr>
              <a:spLocks/>
            </p:cNvSpPr>
            <p:nvPr/>
          </p:nvSpPr>
          <p:spPr bwMode="auto">
            <a:xfrm>
              <a:off x="6810375" y="6323013"/>
              <a:ext cx="73025" cy="84137"/>
            </a:xfrm>
            <a:custGeom>
              <a:avLst/>
              <a:gdLst>
                <a:gd name="T0" fmla="*/ 2147483647 w 47"/>
                <a:gd name="T1" fmla="*/ 2147483647 h 52"/>
                <a:gd name="T2" fmla="*/ 0 w 47"/>
                <a:gd name="T3" fmla="*/ 0 h 52"/>
                <a:gd name="T4" fmla="*/ 2147483647 w 47"/>
                <a:gd name="T5" fmla="*/ 2147483647 h 52"/>
                <a:gd name="T6" fmla="*/ 2147483647 w 47"/>
                <a:gd name="T7" fmla="*/ 0 h 52"/>
                <a:gd name="T8" fmla="*/ 2147483647 w 47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52"/>
                <a:gd name="T17" fmla="*/ 47 w 4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52">
                  <a:moveTo>
                    <a:pt x="25" y="10"/>
                  </a:moveTo>
                  <a:lnTo>
                    <a:pt x="0" y="0"/>
                  </a:lnTo>
                  <a:lnTo>
                    <a:pt x="25" y="52"/>
                  </a:lnTo>
                  <a:lnTo>
                    <a:pt x="47" y="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6505575" y="3186113"/>
              <a:ext cx="6876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RNA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polymerase</a:t>
              </a:r>
            </a:p>
          </p:txBody>
        </p:sp>
        <p:sp>
          <p:nvSpPr>
            <p:cNvPr id="15371" name="Rectangle 15"/>
            <p:cNvSpPr>
              <a:spLocks noChangeArrowheads="1"/>
            </p:cNvSpPr>
            <p:nvPr/>
          </p:nvSpPr>
          <p:spPr bwMode="auto">
            <a:xfrm>
              <a:off x="6215063" y="1947863"/>
              <a:ext cx="52257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template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DNA</a:t>
              </a:r>
            </a:p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strand</a:t>
              </a:r>
            </a:p>
          </p:txBody>
        </p:sp>
        <p:sp>
          <p:nvSpPr>
            <p:cNvPr id="15372" name="Rectangle 16"/>
            <p:cNvSpPr>
              <a:spLocks noChangeArrowheads="1"/>
            </p:cNvSpPr>
            <p:nvPr/>
          </p:nvSpPr>
          <p:spPr bwMode="auto">
            <a:xfrm>
              <a:off x="6375400" y="6434138"/>
              <a:ext cx="78547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to processing</a:t>
              </a:r>
              <a:endParaRPr lang="en-US" altLang="en-US" b="1"/>
            </a:p>
          </p:txBody>
        </p:sp>
        <p:sp>
          <p:nvSpPr>
            <p:cNvPr id="15373" name="Rectangle 17"/>
            <p:cNvSpPr>
              <a:spLocks noChangeArrowheads="1"/>
            </p:cNvSpPr>
            <p:nvPr/>
          </p:nvSpPr>
          <p:spPr bwMode="auto">
            <a:xfrm>
              <a:off x="7048500" y="5808663"/>
              <a:ext cx="42862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mRNA</a:t>
              </a:r>
              <a:endParaRPr lang="en-US" altLang="en-US" b="1"/>
            </a:p>
          </p:txBody>
        </p:sp>
        <p:sp>
          <p:nvSpPr>
            <p:cNvPr id="15374" name="Rectangle 18"/>
            <p:cNvSpPr>
              <a:spLocks noChangeArrowheads="1"/>
            </p:cNvSpPr>
            <p:nvPr/>
          </p:nvSpPr>
          <p:spPr bwMode="auto">
            <a:xfrm>
              <a:off x="6853238" y="5991225"/>
              <a:ext cx="8656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</a:rPr>
                <a:t>5</a:t>
              </a:r>
              <a:r>
                <a:rPr lang="en-US" altLang="en-US" sz="900" b="1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b="1">
                <a:latin typeface="Symbol" panose="05050102010706020507" pitchFamily="18" charset="2"/>
              </a:endParaRPr>
            </a:p>
          </p:txBody>
        </p:sp>
        <p:sp>
          <p:nvSpPr>
            <p:cNvPr id="15375" name="Line 20"/>
            <p:cNvSpPr>
              <a:spLocks noChangeShapeType="1"/>
            </p:cNvSpPr>
            <p:nvPr/>
          </p:nvSpPr>
          <p:spPr bwMode="auto">
            <a:xfrm flipV="1">
              <a:off x="6850063" y="6143625"/>
              <a:ext cx="1587" cy="2143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5992813" y="2525713"/>
              <a:ext cx="31750" cy="33337"/>
            </a:xfrm>
            <a:custGeom>
              <a:avLst/>
              <a:gdLst>
                <a:gd name="T0" fmla="*/ 0 w 21"/>
                <a:gd name="T1" fmla="*/ 2147483647 h 21"/>
                <a:gd name="T2" fmla="*/ 0 w 21"/>
                <a:gd name="T3" fmla="*/ 2147483647 h 21"/>
                <a:gd name="T4" fmla="*/ 0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2147483647 w 21"/>
                <a:gd name="T11" fmla="*/ 2147483647 h 21"/>
                <a:gd name="T12" fmla="*/ 2147483647 w 21"/>
                <a:gd name="T13" fmla="*/ 2147483647 h 21"/>
                <a:gd name="T14" fmla="*/ 2147483647 w 21"/>
                <a:gd name="T15" fmla="*/ 2147483647 h 21"/>
                <a:gd name="T16" fmla="*/ 2147483647 w 21"/>
                <a:gd name="T17" fmla="*/ 2147483647 h 21"/>
                <a:gd name="T18" fmla="*/ 2147483647 w 21"/>
                <a:gd name="T19" fmla="*/ 2147483647 h 21"/>
                <a:gd name="T20" fmla="*/ 2147483647 w 21"/>
                <a:gd name="T21" fmla="*/ 2147483647 h 21"/>
                <a:gd name="T22" fmla="*/ 2147483647 w 21"/>
                <a:gd name="T23" fmla="*/ 2147483647 h 21"/>
                <a:gd name="T24" fmla="*/ 2147483647 w 21"/>
                <a:gd name="T25" fmla="*/ 2147483647 h 21"/>
                <a:gd name="T26" fmla="*/ 2147483647 w 21"/>
                <a:gd name="T27" fmla="*/ 2147483647 h 21"/>
                <a:gd name="T28" fmla="*/ 2147483647 w 21"/>
                <a:gd name="T29" fmla="*/ 2147483647 h 21"/>
                <a:gd name="T30" fmla="*/ 2147483647 w 21"/>
                <a:gd name="T31" fmla="*/ 0 h 21"/>
                <a:gd name="T32" fmla="*/ 2147483647 w 21"/>
                <a:gd name="T33" fmla="*/ 0 h 21"/>
                <a:gd name="T34" fmla="*/ 2147483647 w 21"/>
                <a:gd name="T35" fmla="*/ 0 h 21"/>
                <a:gd name="T36" fmla="*/ 2147483647 w 21"/>
                <a:gd name="T37" fmla="*/ 0 h 21"/>
                <a:gd name="T38" fmla="*/ 2147483647 w 21"/>
                <a:gd name="T39" fmla="*/ 2147483647 h 21"/>
                <a:gd name="T40" fmla="*/ 0 w 21"/>
                <a:gd name="T41" fmla="*/ 2147483647 h 21"/>
                <a:gd name="T42" fmla="*/ 0 w 21"/>
                <a:gd name="T43" fmla="*/ 2147483647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21"/>
                <a:gd name="T68" fmla="*/ 21 w 21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2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6" y="19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Rectangle 22"/>
            <p:cNvSpPr>
              <a:spLocks noChangeArrowheads="1"/>
            </p:cNvSpPr>
            <p:nvPr/>
          </p:nvSpPr>
          <p:spPr bwMode="auto">
            <a:xfrm>
              <a:off x="5349875" y="2827338"/>
              <a:ext cx="8656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rgbClr val="000000"/>
                  </a:solidFill>
                </a:rPr>
                <a:t>3</a:t>
              </a:r>
              <a:r>
                <a:rPr lang="en-US" altLang="en-US" sz="900" b="1">
                  <a:solidFill>
                    <a:srgbClr val="000000"/>
                  </a:solidFill>
                  <a:latin typeface="Symbol" panose="05050102010706020507" pitchFamily="18" charset="2"/>
                </a:rPr>
                <a:t>¢</a:t>
              </a:r>
              <a:endParaRPr lang="en-US" altLang="en-US" b="1">
                <a:latin typeface="Symbol" panose="05050102010706020507" pitchFamily="18" charset="2"/>
              </a:endParaRPr>
            </a:p>
          </p:txBody>
        </p:sp>
        <p:sp>
          <p:nvSpPr>
            <p:cNvPr id="15378" name="Freeform 23"/>
            <p:cNvSpPr>
              <a:spLocks/>
            </p:cNvSpPr>
            <p:nvPr/>
          </p:nvSpPr>
          <p:spPr bwMode="auto">
            <a:xfrm>
              <a:off x="6850063" y="5876925"/>
              <a:ext cx="31750" cy="34925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0 h 22"/>
                <a:gd name="T10" fmla="*/ 2147483647 w 21"/>
                <a:gd name="T11" fmla="*/ 0 h 22"/>
                <a:gd name="T12" fmla="*/ 2147483647 w 21"/>
                <a:gd name="T13" fmla="*/ 0 h 22"/>
                <a:gd name="T14" fmla="*/ 2147483647 w 21"/>
                <a:gd name="T15" fmla="*/ 0 h 22"/>
                <a:gd name="T16" fmla="*/ 2147483647 w 21"/>
                <a:gd name="T17" fmla="*/ 2147483647 h 22"/>
                <a:gd name="T18" fmla="*/ 0 w 21"/>
                <a:gd name="T19" fmla="*/ 2147483647 h 22"/>
                <a:gd name="T20" fmla="*/ 0 w 21"/>
                <a:gd name="T21" fmla="*/ 2147483647 h 22"/>
                <a:gd name="T22" fmla="*/ 0 w 21"/>
                <a:gd name="T23" fmla="*/ 2147483647 h 22"/>
                <a:gd name="T24" fmla="*/ 0 w 21"/>
                <a:gd name="T25" fmla="*/ 2147483647 h 22"/>
                <a:gd name="T26" fmla="*/ 2147483647 w 21"/>
                <a:gd name="T27" fmla="*/ 2147483647 h 22"/>
                <a:gd name="T28" fmla="*/ 2147483647 w 21"/>
                <a:gd name="T29" fmla="*/ 2147483647 h 22"/>
                <a:gd name="T30" fmla="*/ 2147483647 w 21"/>
                <a:gd name="T31" fmla="*/ 2147483647 h 22"/>
                <a:gd name="T32" fmla="*/ 2147483647 w 21"/>
                <a:gd name="T33" fmla="*/ 2147483647 h 22"/>
                <a:gd name="T34" fmla="*/ 2147483647 w 21"/>
                <a:gd name="T35" fmla="*/ 2147483647 h 22"/>
                <a:gd name="T36" fmla="*/ 2147483647 w 21"/>
                <a:gd name="T37" fmla="*/ 2147483647 h 22"/>
                <a:gd name="T38" fmla="*/ 2147483647 w 21"/>
                <a:gd name="T39" fmla="*/ 2147483647 h 22"/>
                <a:gd name="T40" fmla="*/ 2147483647 w 21"/>
                <a:gd name="T41" fmla="*/ 2147483647 h 22"/>
                <a:gd name="T42" fmla="*/ 2147483647 w 21"/>
                <a:gd name="T43" fmla="*/ 2147483647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22"/>
                <a:gd name="T68" fmla="*/ 21 w 21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22">
                  <a:moveTo>
                    <a:pt x="21" y="11"/>
                  </a:moveTo>
                  <a:lnTo>
                    <a:pt x="21" y="11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24"/>
            <p:cNvSpPr>
              <a:spLocks noChangeShapeType="1"/>
            </p:cNvSpPr>
            <p:nvPr/>
          </p:nvSpPr>
          <p:spPr bwMode="auto">
            <a:xfrm>
              <a:off x="6864350" y="5894388"/>
              <a:ext cx="1555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Rectangle 25"/>
            <p:cNvSpPr>
              <a:spLocks noChangeArrowheads="1"/>
            </p:cNvSpPr>
            <p:nvPr/>
          </p:nvSpPr>
          <p:spPr bwMode="auto">
            <a:xfrm rot="-1560000">
              <a:off x="5626100" y="4268788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81" name="Freeform 26"/>
            <p:cNvSpPr>
              <a:spLocks noEditPoints="1"/>
            </p:cNvSpPr>
            <p:nvPr/>
          </p:nvSpPr>
          <p:spPr bwMode="auto">
            <a:xfrm>
              <a:off x="5581650" y="3087688"/>
              <a:ext cx="101600" cy="106362"/>
            </a:xfrm>
            <a:custGeom>
              <a:avLst/>
              <a:gdLst>
                <a:gd name="T0" fmla="*/ 0 w 65"/>
                <a:gd name="T1" fmla="*/ 2147483647 h 66"/>
                <a:gd name="T2" fmla="*/ 2147483647 w 65"/>
                <a:gd name="T3" fmla="*/ 0 h 66"/>
                <a:gd name="T4" fmla="*/ 2147483647 w 65"/>
                <a:gd name="T5" fmla="*/ 0 h 66"/>
                <a:gd name="T6" fmla="*/ 2147483647 w 65"/>
                <a:gd name="T7" fmla="*/ 2147483647 h 66"/>
                <a:gd name="T8" fmla="*/ 2147483647 w 65"/>
                <a:gd name="T9" fmla="*/ 2147483647 h 66"/>
                <a:gd name="T10" fmla="*/ 2147483647 w 65"/>
                <a:gd name="T11" fmla="*/ 2147483647 h 66"/>
                <a:gd name="T12" fmla="*/ 2147483647 w 65"/>
                <a:gd name="T13" fmla="*/ 2147483647 h 66"/>
                <a:gd name="T14" fmla="*/ 2147483647 w 65"/>
                <a:gd name="T15" fmla="*/ 2147483647 h 66"/>
                <a:gd name="T16" fmla="*/ 0 w 65"/>
                <a:gd name="T17" fmla="*/ 2147483647 h 66"/>
                <a:gd name="T18" fmla="*/ 2147483647 w 65"/>
                <a:gd name="T19" fmla="*/ 2147483647 h 66"/>
                <a:gd name="T20" fmla="*/ 2147483647 w 65"/>
                <a:gd name="T21" fmla="*/ 2147483647 h 66"/>
                <a:gd name="T22" fmla="*/ 2147483647 w 65"/>
                <a:gd name="T23" fmla="*/ 2147483647 h 66"/>
                <a:gd name="T24" fmla="*/ 2147483647 w 65"/>
                <a:gd name="T25" fmla="*/ 2147483647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6"/>
                <a:gd name="T41" fmla="*/ 65 w 65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6">
                  <a:moveTo>
                    <a:pt x="0" y="66"/>
                  </a:moveTo>
                  <a:lnTo>
                    <a:pt x="26" y="0"/>
                  </a:lnTo>
                  <a:lnTo>
                    <a:pt x="40" y="0"/>
                  </a:lnTo>
                  <a:lnTo>
                    <a:pt x="65" y="66"/>
                  </a:lnTo>
                  <a:lnTo>
                    <a:pt x="50" y="66"/>
                  </a:lnTo>
                  <a:lnTo>
                    <a:pt x="45" y="51"/>
                  </a:lnTo>
                  <a:lnTo>
                    <a:pt x="19" y="51"/>
                  </a:lnTo>
                  <a:lnTo>
                    <a:pt x="14" y="66"/>
                  </a:lnTo>
                  <a:lnTo>
                    <a:pt x="0" y="66"/>
                  </a:lnTo>
                  <a:close/>
                  <a:moveTo>
                    <a:pt x="42" y="40"/>
                  </a:moveTo>
                  <a:lnTo>
                    <a:pt x="33" y="16"/>
                  </a:lnTo>
                  <a:lnTo>
                    <a:pt x="24" y="40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Rectangle 27"/>
            <p:cNvSpPr>
              <a:spLocks noChangeArrowheads="1"/>
            </p:cNvSpPr>
            <p:nvPr/>
          </p:nvSpPr>
          <p:spPr bwMode="auto">
            <a:xfrm>
              <a:off x="5589588" y="3398838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83" name="Rectangle 28"/>
            <p:cNvSpPr>
              <a:spLocks noChangeArrowheads="1"/>
            </p:cNvSpPr>
            <p:nvPr/>
          </p:nvSpPr>
          <p:spPr bwMode="auto">
            <a:xfrm>
              <a:off x="5478463" y="373538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384" name="Rectangle 29"/>
            <p:cNvSpPr>
              <a:spLocks noChangeArrowheads="1"/>
            </p:cNvSpPr>
            <p:nvPr/>
          </p:nvSpPr>
          <p:spPr bwMode="auto">
            <a:xfrm rot="-600000">
              <a:off x="5465763" y="4054475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U</a:t>
              </a:r>
              <a:endParaRPr lang="en-US" altLang="en-US" b="1"/>
            </a:p>
          </p:txBody>
        </p:sp>
        <p:sp>
          <p:nvSpPr>
            <p:cNvPr id="15385" name="Rectangle 30"/>
            <p:cNvSpPr>
              <a:spLocks noChangeArrowheads="1"/>
            </p:cNvSpPr>
            <p:nvPr/>
          </p:nvSpPr>
          <p:spPr bwMode="auto">
            <a:xfrm rot="-2760000">
              <a:off x="6097588" y="4686300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86" name="Rectangle 31"/>
            <p:cNvSpPr>
              <a:spLocks noChangeArrowheads="1"/>
            </p:cNvSpPr>
            <p:nvPr/>
          </p:nvSpPr>
          <p:spPr bwMode="auto">
            <a:xfrm rot="-2760000">
              <a:off x="6510338" y="5099050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87" name="Rectangle 32"/>
            <p:cNvSpPr>
              <a:spLocks noChangeArrowheads="1"/>
            </p:cNvSpPr>
            <p:nvPr/>
          </p:nvSpPr>
          <p:spPr bwMode="auto">
            <a:xfrm rot="-2400000">
              <a:off x="6648450" y="539115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388" name="Freeform 33"/>
            <p:cNvSpPr>
              <a:spLocks noEditPoints="1"/>
            </p:cNvSpPr>
            <p:nvPr/>
          </p:nvSpPr>
          <p:spPr bwMode="auto">
            <a:xfrm>
              <a:off x="6323013" y="4926013"/>
              <a:ext cx="114300" cy="119062"/>
            </a:xfrm>
            <a:custGeom>
              <a:avLst/>
              <a:gdLst>
                <a:gd name="T0" fmla="*/ 2147483647 w 74"/>
                <a:gd name="T1" fmla="*/ 2147483647 h 74"/>
                <a:gd name="T2" fmla="*/ 0 w 74"/>
                <a:gd name="T3" fmla="*/ 2147483647 h 74"/>
                <a:gd name="T4" fmla="*/ 2147483647 w 74"/>
                <a:gd name="T5" fmla="*/ 0 h 74"/>
                <a:gd name="T6" fmla="*/ 2147483647 w 74"/>
                <a:gd name="T7" fmla="*/ 2147483647 h 74"/>
                <a:gd name="T8" fmla="*/ 2147483647 w 74"/>
                <a:gd name="T9" fmla="*/ 2147483647 h 74"/>
                <a:gd name="T10" fmla="*/ 2147483647 w 74"/>
                <a:gd name="T11" fmla="*/ 2147483647 h 74"/>
                <a:gd name="T12" fmla="*/ 2147483647 w 74"/>
                <a:gd name="T13" fmla="*/ 2147483647 h 74"/>
                <a:gd name="T14" fmla="*/ 2147483647 w 74"/>
                <a:gd name="T15" fmla="*/ 2147483647 h 74"/>
                <a:gd name="T16" fmla="*/ 2147483647 w 74"/>
                <a:gd name="T17" fmla="*/ 2147483647 h 74"/>
                <a:gd name="T18" fmla="*/ 2147483647 w 74"/>
                <a:gd name="T19" fmla="*/ 2147483647 h 74"/>
                <a:gd name="T20" fmla="*/ 2147483647 w 74"/>
                <a:gd name="T21" fmla="*/ 2147483647 h 74"/>
                <a:gd name="T22" fmla="*/ 2147483647 w 74"/>
                <a:gd name="T23" fmla="*/ 2147483647 h 74"/>
                <a:gd name="T24" fmla="*/ 2147483647 w 74"/>
                <a:gd name="T25" fmla="*/ 2147483647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74"/>
                <a:gd name="T41" fmla="*/ 74 w 74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74">
                  <a:moveTo>
                    <a:pt x="28" y="74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74" y="27"/>
                  </a:lnTo>
                  <a:lnTo>
                    <a:pt x="65" y="37"/>
                  </a:lnTo>
                  <a:lnTo>
                    <a:pt x="50" y="30"/>
                  </a:lnTo>
                  <a:lnTo>
                    <a:pt x="32" y="50"/>
                  </a:lnTo>
                  <a:lnTo>
                    <a:pt x="39" y="64"/>
                  </a:lnTo>
                  <a:lnTo>
                    <a:pt x="28" y="74"/>
                  </a:lnTo>
                  <a:close/>
                  <a:moveTo>
                    <a:pt x="39" y="27"/>
                  </a:moveTo>
                  <a:lnTo>
                    <a:pt x="16" y="16"/>
                  </a:lnTo>
                  <a:lnTo>
                    <a:pt x="27" y="39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34"/>
            <p:cNvSpPr>
              <a:spLocks noEditPoints="1"/>
            </p:cNvSpPr>
            <p:nvPr/>
          </p:nvSpPr>
          <p:spPr bwMode="auto">
            <a:xfrm>
              <a:off x="6926263" y="5626100"/>
              <a:ext cx="103187" cy="122238"/>
            </a:xfrm>
            <a:custGeom>
              <a:avLst/>
              <a:gdLst>
                <a:gd name="T0" fmla="*/ 2147483647 w 66"/>
                <a:gd name="T1" fmla="*/ 2147483647 h 75"/>
                <a:gd name="T2" fmla="*/ 0 w 66"/>
                <a:gd name="T3" fmla="*/ 2147483647 h 75"/>
                <a:gd name="T4" fmla="*/ 2147483647 w 66"/>
                <a:gd name="T5" fmla="*/ 0 h 75"/>
                <a:gd name="T6" fmla="*/ 2147483647 w 66"/>
                <a:gd name="T7" fmla="*/ 2147483647 h 75"/>
                <a:gd name="T8" fmla="*/ 2147483647 w 66"/>
                <a:gd name="T9" fmla="*/ 2147483647 h 75"/>
                <a:gd name="T10" fmla="*/ 2147483647 w 66"/>
                <a:gd name="T11" fmla="*/ 2147483647 h 75"/>
                <a:gd name="T12" fmla="*/ 2147483647 w 66"/>
                <a:gd name="T13" fmla="*/ 2147483647 h 75"/>
                <a:gd name="T14" fmla="*/ 2147483647 w 66"/>
                <a:gd name="T15" fmla="*/ 2147483647 h 75"/>
                <a:gd name="T16" fmla="*/ 2147483647 w 66"/>
                <a:gd name="T17" fmla="*/ 2147483647 h 75"/>
                <a:gd name="T18" fmla="*/ 2147483647 w 66"/>
                <a:gd name="T19" fmla="*/ 2147483647 h 75"/>
                <a:gd name="T20" fmla="*/ 2147483647 w 66"/>
                <a:gd name="T21" fmla="*/ 2147483647 h 75"/>
                <a:gd name="T22" fmla="*/ 2147483647 w 66"/>
                <a:gd name="T23" fmla="*/ 2147483647 h 75"/>
                <a:gd name="T24" fmla="*/ 2147483647 w 66"/>
                <a:gd name="T25" fmla="*/ 214748364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5"/>
                <a:gd name="T41" fmla="*/ 66 w 66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5">
                  <a:moveTo>
                    <a:pt x="8" y="75"/>
                  </a:moveTo>
                  <a:lnTo>
                    <a:pt x="0" y="5"/>
                  </a:lnTo>
                  <a:lnTo>
                    <a:pt x="13" y="0"/>
                  </a:lnTo>
                  <a:lnTo>
                    <a:pt x="66" y="44"/>
                  </a:lnTo>
                  <a:lnTo>
                    <a:pt x="53" y="51"/>
                  </a:lnTo>
                  <a:lnTo>
                    <a:pt x="41" y="40"/>
                  </a:lnTo>
                  <a:lnTo>
                    <a:pt x="18" y="53"/>
                  </a:lnTo>
                  <a:lnTo>
                    <a:pt x="22" y="68"/>
                  </a:lnTo>
                  <a:lnTo>
                    <a:pt x="8" y="75"/>
                  </a:lnTo>
                  <a:close/>
                  <a:moveTo>
                    <a:pt x="32" y="33"/>
                  </a:moveTo>
                  <a:lnTo>
                    <a:pt x="13" y="16"/>
                  </a:lnTo>
                  <a:lnTo>
                    <a:pt x="18" y="42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5"/>
            <p:cNvSpPr>
              <a:spLocks noEditPoints="1"/>
            </p:cNvSpPr>
            <p:nvPr/>
          </p:nvSpPr>
          <p:spPr bwMode="auto">
            <a:xfrm>
              <a:off x="5454650" y="5260975"/>
              <a:ext cx="100013" cy="104775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0 h 65"/>
                <a:gd name="T4" fmla="*/ 2147483647 w 65"/>
                <a:gd name="T5" fmla="*/ 0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0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0" y="65"/>
                  </a:moveTo>
                  <a:lnTo>
                    <a:pt x="26" y="0"/>
                  </a:lnTo>
                  <a:lnTo>
                    <a:pt x="40" y="0"/>
                  </a:lnTo>
                  <a:lnTo>
                    <a:pt x="65" y="65"/>
                  </a:lnTo>
                  <a:lnTo>
                    <a:pt x="51" y="65"/>
                  </a:lnTo>
                  <a:lnTo>
                    <a:pt x="46" y="51"/>
                  </a:lnTo>
                  <a:lnTo>
                    <a:pt x="19" y="51"/>
                  </a:lnTo>
                  <a:lnTo>
                    <a:pt x="14" y="65"/>
                  </a:lnTo>
                  <a:lnTo>
                    <a:pt x="0" y="65"/>
                  </a:lnTo>
                  <a:close/>
                  <a:moveTo>
                    <a:pt x="42" y="40"/>
                  </a:moveTo>
                  <a:lnTo>
                    <a:pt x="33" y="16"/>
                  </a:lnTo>
                  <a:lnTo>
                    <a:pt x="25" y="40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6"/>
            <p:cNvSpPr>
              <a:spLocks/>
            </p:cNvSpPr>
            <p:nvPr/>
          </p:nvSpPr>
          <p:spPr bwMode="auto">
            <a:xfrm>
              <a:off x="5734050" y="5260975"/>
              <a:ext cx="82550" cy="104775"/>
            </a:xfrm>
            <a:custGeom>
              <a:avLst/>
              <a:gdLst>
                <a:gd name="T0" fmla="*/ 2147483647 w 53"/>
                <a:gd name="T1" fmla="*/ 2147483647 h 65"/>
                <a:gd name="T2" fmla="*/ 2147483647 w 53"/>
                <a:gd name="T3" fmla="*/ 2147483647 h 65"/>
                <a:gd name="T4" fmla="*/ 2147483647 w 53"/>
                <a:gd name="T5" fmla="*/ 2147483647 h 65"/>
                <a:gd name="T6" fmla="*/ 0 w 53"/>
                <a:gd name="T7" fmla="*/ 2147483647 h 65"/>
                <a:gd name="T8" fmla="*/ 0 w 53"/>
                <a:gd name="T9" fmla="*/ 0 h 65"/>
                <a:gd name="T10" fmla="*/ 2147483647 w 53"/>
                <a:gd name="T11" fmla="*/ 0 h 65"/>
                <a:gd name="T12" fmla="*/ 2147483647 w 53"/>
                <a:gd name="T13" fmla="*/ 2147483647 h 65"/>
                <a:gd name="T14" fmla="*/ 2147483647 w 53"/>
                <a:gd name="T15" fmla="*/ 2147483647 h 65"/>
                <a:gd name="T16" fmla="*/ 2147483647 w 53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5"/>
                <a:gd name="T29" fmla="*/ 53 w 5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5">
                  <a:moveTo>
                    <a:pt x="32" y="65"/>
                  </a:moveTo>
                  <a:lnTo>
                    <a:pt x="19" y="65"/>
                  </a:lnTo>
                  <a:lnTo>
                    <a:pt x="1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0"/>
                  </a:lnTo>
                  <a:lnTo>
                    <a:pt x="32" y="10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37"/>
            <p:cNvSpPr>
              <a:spLocks noChangeArrowheads="1"/>
            </p:cNvSpPr>
            <p:nvPr/>
          </p:nvSpPr>
          <p:spPr bwMode="auto">
            <a:xfrm>
              <a:off x="5576888" y="4968875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93" name="Freeform 38"/>
            <p:cNvSpPr>
              <a:spLocks/>
            </p:cNvSpPr>
            <p:nvPr/>
          </p:nvSpPr>
          <p:spPr bwMode="auto">
            <a:xfrm>
              <a:off x="5002213" y="5788025"/>
              <a:ext cx="82550" cy="106363"/>
            </a:xfrm>
            <a:custGeom>
              <a:avLst/>
              <a:gdLst>
                <a:gd name="T0" fmla="*/ 2147483647 w 53"/>
                <a:gd name="T1" fmla="*/ 2147483647 h 65"/>
                <a:gd name="T2" fmla="*/ 2147483647 w 53"/>
                <a:gd name="T3" fmla="*/ 2147483647 h 65"/>
                <a:gd name="T4" fmla="*/ 2147483647 w 53"/>
                <a:gd name="T5" fmla="*/ 2147483647 h 65"/>
                <a:gd name="T6" fmla="*/ 0 w 53"/>
                <a:gd name="T7" fmla="*/ 2147483647 h 65"/>
                <a:gd name="T8" fmla="*/ 0 w 53"/>
                <a:gd name="T9" fmla="*/ 0 h 65"/>
                <a:gd name="T10" fmla="*/ 2147483647 w 53"/>
                <a:gd name="T11" fmla="*/ 0 h 65"/>
                <a:gd name="T12" fmla="*/ 2147483647 w 53"/>
                <a:gd name="T13" fmla="*/ 2147483647 h 65"/>
                <a:gd name="T14" fmla="*/ 2147483647 w 53"/>
                <a:gd name="T15" fmla="*/ 2147483647 h 65"/>
                <a:gd name="T16" fmla="*/ 2147483647 w 53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5"/>
                <a:gd name="T29" fmla="*/ 53 w 5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5">
                  <a:moveTo>
                    <a:pt x="34" y="65"/>
                  </a:moveTo>
                  <a:lnTo>
                    <a:pt x="19" y="65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2"/>
                  </a:lnTo>
                  <a:lnTo>
                    <a:pt x="34" y="12"/>
                  </a:lnTo>
                  <a:lnTo>
                    <a:pt x="3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9"/>
            <p:cNvSpPr>
              <a:spLocks noEditPoints="1"/>
            </p:cNvSpPr>
            <p:nvPr/>
          </p:nvSpPr>
          <p:spPr bwMode="auto">
            <a:xfrm>
              <a:off x="5257800" y="5788025"/>
              <a:ext cx="103188" cy="106363"/>
            </a:xfrm>
            <a:custGeom>
              <a:avLst/>
              <a:gdLst>
                <a:gd name="T0" fmla="*/ 0 w 67"/>
                <a:gd name="T1" fmla="*/ 2147483647 h 65"/>
                <a:gd name="T2" fmla="*/ 2147483647 w 67"/>
                <a:gd name="T3" fmla="*/ 0 h 65"/>
                <a:gd name="T4" fmla="*/ 2147483647 w 67"/>
                <a:gd name="T5" fmla="*/ 0 h 65"/>
                <a:gd name="T6" fmla="*/ 2147483647 w 67"/>
                <a:gd name="T7" fmla="*/ 2147483647 h 65"/>
                <a:gd name="T8" fmla="*/ 2147483647 w 67"/>
                <a:gd name="T9" fmla="*/ 2147483647 h 65"/>
                <a:gd name="T10" fmla="*/ 2147483647 w 67"/>
                <a:gd name="T11" fmla="*/ 2147483647 h 65"/>
                <a:gd name="T12" fmla="*/ 2147483647 w 67"/>
                <a:gd name="T13" fmla="*/ 2147483647 h 65"/>
                <a:gd name="T14" fmla="*/ 2147483647 w 67"/>
                <a:gd name="T15" fmla="*/ 2147483647 h 65"/>
                <a:gd name="T16" fmla="*/ 0 w 67"/>
                <a:gd name="T17" fmla="*/ 2147483647 h 65"/>
                <a:gd name="T18" fmla="*/ 2147483647 w 67"/>
                <a:gd name="T19" fmla="*/ 2147483647 h 65"/>
                <a:gd name="T20" fmla="*/ 2147483647 w 67"/>
                <a:gd name="T21" fmla="*/ 2147483647 h 65"/>
                <a:gd name="T22" fmla="*/ 2147483647 w 67"/>
                <a:gd name="T23" fmla="*/ 2147483647 h 65"/>
                <a:gd name="T24" fmla="*/ 2147483647 w 67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5"/>
                <a:gd name="T41" fmla="*/ 67 w 67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5">
                  <a:moveTo>
                    <a:pt x="0" y="65"/>
                  </a:moveTo>
                  <a:lnTo>
                    <a:pt x="27" y="0"/>
                  </a:lnTo>
                  <a:lnTo>
                    <a:pt x="41" y="0"/>
                  </a:lnTo>
                  <a:lnTo>
                    <a:pt x="67" y="65"/>
                  </a:lnTo>
                  <a:lnTo>
                    <a:pt x="53" y="65"/>
                  </a:lnTo>
                  <a:lnTo>
                    <a:pt x="48" y="51"/>
                  </a:lnTo>
                  <a:lnTo>
                    <a:pt x="21" y="51"/>
                  </a:lnTo>
                  <a:lnTo>
                    <a:pt x="16" y="65"/>
                  </a:lnTo>
                  <a:lnTo>
                    <a:pt x="0" y="65"/>
                  </a:lnTo>
                  <a:close/>
                  <a:moveTo>
                    <a:pt x="43" y="40"/>
                  </a:moveTo>
                  <a:lnTo>
                    <a:pt x="34" y="16"/>
                  </a:lnTo>
                  <a:lnTo>
                    <a:pt x="25" y="40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40"/>
            <p:cNvSpPr>
              <a:spLocks noEditPoints="1"/>
            </p:cNvSpPr>
            <p:nvPr/>
          </p:nvSpPr>
          <p:spPr bwMode="auto">
            <a:xfrm>
              <a:off x="5087938" y="6053138"/>
              <a:ext cx="100012" cy="106362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0 h 65"/>
                <a:gd name="T4" fmla="*/ 2147483647 w 65"/>
                <a:gd name="T5" fmla="*/ 0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0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0" y="65"/>
                  </a:moveTo>
                  <a:lnTo>
                    <a:pt x="26" y="0"/>
                  </a:lnTo>
                  <a:lnTo>
                    <a:pt x="40" y="0"/>
                  </a:lnTo>
                  <a:lnTo>
                    <a:pt x="65" y="65"/>
                  </a:lnTo>
                  <a:lnTo>
                    <a:pt x="51" y="65"/>
                  </a:lnTo>
                  <a:lnTo>
                    <a:pt x="45" y="51"/>
                  </a:lnTo>
                  <a:lnTo>
                    <a:pt x="19" y="51"/>
                  </a:lnTo>
                  <a:lnTo>
                    <a:pt x="14" y="65"/>
                  </a:lnTo>
                  <a:lnTo>
                    <a:pt x="0" y="65"/>
                  </a:lnTo>
                  <a:close/>
                  <a:moveTo>
                    <a:pt x="42" y="39"/>
                  </a:moveTo>
                  <a:lnTo>
                    <a:pt x="33" y="14"/>
                  </a:lnTo>
                  <a:lnTo>
                    <a:pt x="24" y="39"/>
                  </a:lnTo>
                  <a:lnTo>
                    <a:pt x="42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Rectangle 41"/>
            <p:cNvSpPr>
              <a:spLocks noChangeArrowheads="1"/>
            </p:cNvSpPr>
            <p:nvPr/>
          </p:nvSpPr>
          <p:spPr bwMode="auto">
            <a:xfrm>
              <a:off x="5586413" y="5497513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397" name="Rectangle 42"/>
            <p:cNvSpPr>
              <a:spLocks noChangeArrowheads="1"/>
            </p:cNvSpPr>
            <p:nvPr/>
          </p:nvSpPr>
          <p:spPr bwMode="auto">
            <a:xfrm>
              <a:off x="5332413" y="5497513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98" name="Rectangle 43"/>
            <p:cNvSpPr>
              <a:spLocks noChangeArrowheads="1"/>
            </p:cNvSpPr>
            <p:nvPr/>
          </p:nvSpPr>
          <p:spPr bwMode="auto">
            <a:xfrm>
              <a:off x="5926138" y="804863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399" name="Freeform 44"/>
            <p:cNvSpPr>
              <a:spLocks/>
            </p:cNvSpPr>
            <p:nvPr/>
          </p:nvSpPr>
          <p:spPr bwMode="auto">
            <a:xfrm>
              <a:off x="5278438" y="1624013"/>
              <a:ext cx="82550" cy="106362"/>
            </a:xfrm>
            <a:custGeom>
              <a:avLst/>
              <a:gdLst>
                <a:gd name="T0" fmla="*/ 2147483647 w 53"/>
                <a:gd name="T1" fmla="*/ 2147483647 h 65"/>
                <a:gd name="T2" fmla="*/ 2147483647 w 53"/>
                <a:gd name="T3" fmla="*/ 2147483647 h 65"/>
                <a:gd name="T4" fmla="*/ 2147483647 w 53"/>
                <a:gd name="T5" fmla="*/ 2147483647 h 65"/>
                <a:gd name="T6" fmla="*/ 0 w 53"/>
                <a:gd name="T7" fmla="*/ 2147483647 h 65"/>
                <a:gd name="T8" fmla="*/ 0 w 53"/>
                <a:gd name="T9" fmla="*/ 0 h 65"/>
                <a:gd name="T10" fmla="*/ 2147483647 w 53"/>
                <a:gd name="T11" fmla="*/ 0 h 65"/>
                <a:gd name="T12" fmla="*/ 2147483647 w 53"/>
                <a:gd name="T13" fmla="*/ 2147483647 h 65"/>
                <a:gd name="T14" fmla="*/ 2147483647 w 53"/>
                <a:gd name="T15" fmla="*/ 2147483647 h 65"/>
                <a:gd name="T16" fmla="*/ 2147483647 w 53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5"/>
                <a:gd name="T29" fmla="*/ 53 w 53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5">
                  <a:moveTo>
                    <a:pt x="34" y="65"/>
                  </a:moveTo>
                  <a:lnTo>
                    <a:pt x="20" y="65"/>
                  </a:lnTo>
                  <a:lnTo>
                    <a:pt x="2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2"/>
                  </a:lnTo>
                  <a:lnTo>
                    <a:pt x="34" y="12"/>
                  </a:lnTo>
                  <a:lnTo>
                    <a:pt x="3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5"/>
            <p:cNvSpPr>
              <a:spLocks noEditPoints="1"/>
            </p:cNvSpPr>
            <p:nvPr/>
          </p:nvSpPr>
          <p:spPr bwMode="auto">
            <a:xfrm>
              <a:off x="5535613" y="1624013"/>
              <a:ext cx="103187" cy="106362"/>
            </a:xfrm>
            <a:custGeom>
              <a:avLst/>
              <a:gdLst>
                <a:gd name="T0" fmla="*/ 0 w 66"/>
                <a:gd name="T1" fmla="*/ 2147483647 h 65"/>
                <a:gd name="T2" fmla="*/ 2147483647 w 66"/>
                <a:gd name="T3" fmla="*/ 0 h 65"/>
                <a:gd name="T4" fmla="*/ 2147483647 w 66"/>
                <a:gd name="T5" fmla="*/ 0 h 65"/>
                <a:gd name="T6" fmla="*/ 2147483647 w 66"/>
                <a:gd name="T7" fmla="*/ 2147483647 h 65"/>
                <a:gd name="T8" fmla="*/ 2147483647 w 66"/>
                <a:gd name="T9" fmla="*/ 2147483647 h 65"/>
                <a:gd name="T10" fmla="*/ 2147483647 w 66"/>
                <a:gd name="T11" fmla="*/ 2147483647 h 65"/>
                <a:gd name="T12" fmla="*/ 2147483647 w 66"/>
                <a:gd name="T13" fmla="*/ 2147483647 h 65"/>
                <a:gd name="T14" fmla="*/ 2147483647 w 66"/>
                <a:gd name="T15" fmla="*/ 2147483647 h 65"/>
                <a:gd name="T16" fmla="*/ 0 w 66"/>
                <a:gd name="T17" fmla="*/ 2147483647 h 65"/>
                <a:gd name="T18" fmla="*/ 2147483647 w 66"/>
                <a:gd name="T19" fmla="*/ 2147483647 h 65"/>
                <a:gd name="T20" fmla="*/ 2147483647 w 66"/>
                <a:gd name="T21" fmla="*/ 2147483647 h 65"/>
                <a:gd name="T22" fmla="*/ 2147483647 w 66"/>
                <a:gd name="T23" fmla="*/ 2147483647 h 65"/>
                <a:gd name="T24" fmla="*/ 2147483647 w 66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5"/>
                <a:gd name="T41" fmla="*/ 66 w 66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5">
                  <a:moveTo>
                    <a:pt x="0" y="65"/>
                  </a:moveTo>
                  <a:lnTo>
                    <a:pt x="26" y="0"/>
                  </a:lnTo>
                  <a:lnTo>
                    <a:pt x="40" y="0"/>
                  </a:lnTo>
                  <a:lnTo>
                    <a:pt x="66" y="65"/>
                  </a:lnTo>
                  <a:lnTo>
                    <a:pt x="52" y="65"/>
                  </a:lnTo>
                  <a:lnTo>
                    <a:pt x="47" y="51"/>
                  </a:lnTo>
                  <a:lnTo>
                    <a:pt x="21" y="51"/>
                  </a:lnTo>
                  <a:lnTo>
                    <a:pt x="15" y="65"/>
                  </a:lnTo>
                  <a:lnTo>
                    <a:pt x="0" y="65"/>
                  </a:lnTo>
                  <a:close/>
                  <a:moveTo>
                    <a:pt x="42" y="40"/>
                  </a:moveTo>
                  <a:lnTo>
                    <a:pt x="33" y="16"/>
                  </a:lnTo>
                  <a:lnTo>
                    <a:pt x="24" y="40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6"/>
            <p:cNvSpPr>
              <a:spLocks noEditPoints="1"/>
            </p:cNvSpPr>
            <p:nvPr/>
          </p:nvSpPr>
          <p:spPr bwMode="auto">
            <a:xfrm>
              <a:off x="5372100" y="1889125"/>
              <a:ext cx="100013" cy="106363"/>
            </a:xfrm>
            <a:custGeom>
              <a:avLst/>
              <a:gdLst>
                <a:gd name="T0" fmla="*/ 0 w 65"/>
                <a:gd name="T1" fmla="*/ 2147483647 h 65"/>
                <a:gd name="T2" fmla="*/ 2147483647 w 65"/>
                <a:gd name="T3" fmla="*/ 0 h 65"/>
                <a:gd name="T4" fmla="*/ 2147483647 w 65"/>
                <a:gd name="T5" fmla="*/ 0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0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2147483647 h 65"/>
                <a:gd name="T24" fmla="*/ 2147483647 w 65"/>
                <a:gd name="T25" fmla="*/ 2147483647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5"/>
                <a:gd name="T41" fmla="*/ 65 w 6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5">
                  <a:moveTo>
                    <a:pt x="0" y="65"/>
                  </a:moveTo>
                  <a:lnTo>
                    <a:pt x="27" y="0"/>
                  </a:lnTo>
                  <a:lnTo>
                    <a:pt x="41" y="0"/>
                  </a:lnTo>
                  <a:lnTo>
                    <a:pt x="65" y="65"/>
                  </a:lnTo>
                  <a:lnTo>
                    <a:pt x="51" y="65"/>
                  </a:lnTo>
                  <a:lnTo>
                    <a:pt x="46" y="51"/>
                  </a:lnTo>
                  <a:lnTo>
                    <a:pt x="20" y="51"/>
                  </a:lnTo>
                  <a:lnTo>
                    <a:pt x="14" y="65"/>
                  </a:lnTo>
                  <a:lnTo>
                    <a:pt x="0" y="65"/>
                  </a:lnTo>
                  <a:close/>
                  <a:moveTo>
                    <a:pt x="42" y="39"/>
                  </a:moveTo>
                  <a:lnTo>
                    <a:pt x="34" y="16"/>
                  </a:lnTo>
                  <a:lnTo>
                    <a:pt x="25" y="39"/>
                  </a:lnTo>
                  <a:lnTo>
                    <a:pt x="42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Rectangle 47"/>
            <p:cNvSpPr>
              <a:spLocks noChangeArrowheads="1"/>
            </p:cNvSpPr>
            <p:nvPr/>
          </p:nvSpPr>
          <p:spPr bwMode="auto">
            <a:xfrm>
              <a:off x="5656263" y="106838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03" name="Rectangle 48"/>
            <p:cNvSpPr>
              <a:spLocks noChangeArrowheads="1"/>
            </p:cNvSpPr>
            <p:nvPr/>
          </p:nvSpPr>
          <p:spPr bwMode="auto">
            <a:xfrm>
              <a:off x="5940425" y="1068388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04" name="Rectangle 49"/>
            <p:cNvSpPr>
              <a:spLocks noChangeArrowheads="1"/>
            </p:cNvSpPr>
            <p:nvPr/>
          </p:nvSpPr>
          <p:spPr bwMode="auto">
            <a:xfrm>
              <a:off x="5864225" y="13335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05" name="Rectangle 50"/>
            <p:cNvSpPr>
              <a:spLocks noChangeArrowheads="1"/>
            </p:cNvSpPr>
            <p:nvPr/>
          </p:nvSpPr>
          <p:spPr bwMode="auto">
            <a:xfrm>
              <a:off x="5608638" y="1333500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06" name="Rectangle 51"/>
            <p:cNvSpPr>
              <a:spLocks noChangeArrowheads="1"/>
            </p:cNvSpPr>
            <p:nvPr/>
          </p:nvSpPr>
          <p:spPr bwMode="auto">
            <a:xfrm rot="1320000">
              <a:off x="4892675" y="2420938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07" name="Rectangle 52"/>
            <p:cNvSpPr>
              <a:spLocks noChangeArrowheads="1"/>
            </p:cNvSpPr>
            <p:nvPr/>
          </p:nvSpPr>
          <p:spPr bwMode="auto">
            <a:xfrm rot="2880000">
              <a:off x="5121276" y="2263775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08" name="Freeform 53"/>
            <p:cNvSpPr>
              <a:spLocks noEditPoints="1"/>
            </p:cNvSpPr>
            <p:nvPr/>
          </p:nvSpPr>
          <p:spPr bwMode="auto">
            <a:xfrm>
              <a:off x="4692650" y="2749550"/>
              <a:ext cx="100013" cy="107950"/>
            </a:xfrm>
            <a:custGeom>
              <a:avLst/>
              <a:gdLst>
                <a:gd name="T0" fmla="*/ 0 w 65"/>
                <a:gd name="T1" fmla="*/ 2147483647 h 67"/>
                <a:gd name="T2" fmla="*/ 2147483647 w 65"/>
                <a:gd name="T3" fmla="*/ 0 h 67"/>
                <a:gd name="T4" fmla="*/ 2147483647 w 65"/>
                <a:gd name="T5" fmla="*/ 0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0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7"/>
                <a:gd name="T41" fmla="*/ 65 w 65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7">
                  <a:moveTo>
                    <a:pt x="0" y="67"/>
                  </a:moveTo>
                  <a:lnTo>
                    <a:pt x="26" y="0"/>
                  </a:lnTo>
                  <a:lnTo>
                    <a:pt x="40" y="0"/>
                  </a:lnTo>
                  <a:lnTo>
                    <a:pt x="65" y="67"/>
                  </a:lnTo>
                  <a:lnTo>
                    <a:pt x="51" y="67"/>
                  </a:lnTo>
                  <a:lnTo>
                    <a:pt x="45" y="51"/>
                  </a:lnTo>
                  <a:lnTo>
                    <a:pt x="19" y="51"/>
                  </a:lnTo>
                  <a:lnTo>
                    <a:pt x="14" y="67"/>
                  </a:lnTo>
                  <a:lnTo>
                    <a:pt x="0" y="67"/>
                  </a:lnTo>
                  <a:close/>
                  <a:moveTo>
                    <a:pt x="42" y="41"/>
                  </a:moveTo>
                  <a:lnTo>
                    <a:pt x="33" y="16"/>
                  </a:lnTo>
                  <a:lnTo>
                    <a:pt x="24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54"/>
            <p:cNvSpPr>
              <a:spLocks noEditPoints="1"/>
            </p:cNvSpPr>
            <p:nvPr/>
          </p:nvSpPr>
          <p:spPr bwMode="auto">
            <a:xfrm>
              <a:off x="4686300" y="3087688"/>
              <a:ext cx="100013" cy="106362"/>
            </a:xfrm>
            <a:custGeom>
              <a:avLst/>
              <a:gdLst>
                <a:gd name="T0" fmla="*/ 0 w 65"/>
                <a:gd name="T1" fmla="*/ 2147483647 h 66"/>
                <a:gd name="T2" fmla="*/ 2147483647 w 65"/>
                <a:gd name="T3" fmla="*/ 0 h 66"/>
                <a:gd name="T4" fmla="*/ 2147483647 w 65"/>
                <a:gd name="T5" fmla="*/ 0 h 66"/>
                <a:gd name="T6" fmla="*/ 2147483647 w 65"/>
                <a:gd name="T7" fmla="*/ 2147483647 h 66"/>
                <a:gd name="T8" fmla="*/ 2147483647 w 65"/>
                <a:gd name="T9" fmla="*/ 2147483647 h 66"/>
                <a:gd name="T10" fmla="*/ 2147483647 w 65"/>
                <a:gd name="T11" fmla="*/ 2147483647 h 66"/>
                <a:gd name="T12" fmla="*/ 2147483647 w 65"/>
                <a:gd name="T13" fmla="*/ 2147483647 h 66"/>
                <a:gd name="T14" fmla="*/ 2147483647 w 65"/>
                <a:gd name="T15" fmla="*/ 2147483647 h 66"/>
                <a:gd name="T16" fmla="*/ 0 w 65"/>
                <a:gd name="T17" fmla="*/ 2147483647 h 66"/>
                <a:gd name="T18" fmla="*/ 2147483647 w 65"/>
                <a:gd name="T19" fmla="*/ 2147483647 h 66"/>
                <a:gd name="T20" fmla="*/ 2147483647 w 65"/>
                <a:gd name="T21" fmla="*/ 2147483647 h 66"/>
                <a:gd name="T22" fmla="*/ 2147483647 w 65"/>
                <a:gd name="T23" fmla="*/ 2147483647 h 66"/>
                <a:gd name="T24" fmla="*/ 2147483647 w 65"/>
                <a:gd name="T25" fmla="*/ 2147483647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66"/>
                <a:gd name="T41" fmla="*/ 65 w 65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66">
                  <a:moveTo>
                    <a:pt x="0" y="66"/>
                  </a:moveTo>
                  <a:lnTo>
                    <a:pt x="27" y="0"/>
                  </a:lnTo>
                  <a:lnTo>
                    <a:pt x="41" y="0"/>
                  </a:lnTo>
                  <a:lnTo>
                    <a:pt x="65" y="66"/>
                  </a:lnTo>
                  <a:lnTo>
                    <a:pt x="51" y="66"/>
                  </a:lnTo>
                  <a:lnTo>
                    <a:pt x="46" y="51"/>
                  </a:lnTo>
                  <a:lnTo>
                    <a:pt x="21" y="51"/>
                  </a:lnTo>
                  <a:lnTo>
                    <a:pt x="14" y="66"/>
                  </a:lnTo>
                  <a:lnTo>
                    <a:pt x="0" y="66"/>
                  </a:lnTo>
                  <a:close/>
                  <a:moveTo>
                    <a:pt x="42" y="40"/>
                  </a:moveTo>
                  <a:lnTo>
                    <a:pt x="34" y="16"/>
                  </a:lnTo>
                  <a:lnTo>
                    <a:pt x="25" y="40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Rectangle 55"/>
            <p:cNvSpPr>
              <a:spLocks noChangeArrowheads="1"/>
            </p:cNvSpPr>
            <p:nvPr/>
          </p:nvSpPr>
          <p:spPr bwMode="auto">
            <a:xfrm>
              <a:off x="4695825" y="3398838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11" name="Rectangle 56"/>
            <p:cNvSpPr>
              <a:spLocks noChangeArrowheads="1"/>
            </p:cNvSpPr>
            <p:nvPr/>
          </p:nvSpPr>
          <p:spPr bwMode="auto">
            <a:xfrm>
              <a:off x="4589463" y="373538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12" name="Rectangle 57"/>
            <p:cNvSpPr>
              <a:spLocks noChangeArrowheads="1"/>
            </p:cNvSpPr>
            <p:nvPr/>
          </p:nvSpPr>
          <p:spPr bwMode="auto">
            <a:xfrm>
              <a:off x="4589463" y="4071938"/>
              <a:ext cx="945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T</a:t>
              </a:r>
              <a:endParaRPr lang="en-US" altLang="en-US" b="1"/>
            </a:p>
          </p:txBody>
        </p:sp>
        <p:sp>
          <p:nvSpPr>
            <p:cNvPr id="15413" name="Rectangle 58"/>
            <p:cNvSpPr>
              <a:spLocks noChangeArrowheads="1"/>
            </p:cNvSpPr>
            <p:nvPr/>
          </p:nvSpPr>
          <p:spPr bwMode="auto">
            <a:xfrm rot="-1980000">
              <a:off x="4846638" y="4310063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14" name="Freeform 59"/>
            <p:cNvSpPr>
              <a:spLocks/>
            </p:cNvSpPr>
            <p:nvPr/>
          </p:nvSpPr>
          <p:spPr bwMode="auto">
            <a:xfrm>
              <a:off x="5859463" y="3087688"/>
              <a:ext cx="79375" cy="106362"/>
            </a:xfrm>
            <a:custGeom>
              <a:avLst/>
              <a:gdLst>
                <a:gd name="T0" fmla="*/ 2147483647 w 51"/>
                <a:gd name="T1" fmla="*/ 2147483647 h 66"/>
                <a:gd name="T2" fmla="*/ 2147483647 w 51"/>
                <a:gd name="T3" fmla="*/ 2147483647 h 66"/>
                <a:gd name="T4" fmla="*/ 2147483647 w 51"/>
                <a:gd name="T5" fmla="*/ 2147483647 h 66"/>
                <a:gd name="T6" fmla="*/ 0 w 51"/>
                <a:gd name="T7" fmla="*/ 2147483647 h 66"/>
                <a:gd name="T8" fmla="*/ 0 w 51"/>
                <a:gd name="T9" fmla="*/ 0 h 66"/>
                <a:gd name="T10" fmla="*/ 2147483647 w 51"/>
                <a:gd name="T11" fmla="*/ 0 h 66"/>
                <a:gd name="T12" fmla="*/ 2147483647 w 51"/>
                <a:gd name="T13" fmla="*/ 2147483647 h 66"/>
                <a:gd name="T14" fmla="*/ 2147483647 w 51"/>
                <a:gd name="T15" fmla="*/ 2147483647 h 66"/>
                <a:gd name="T16" fmla="*/ 2147483647 w 51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66"/>
                <a:gd name="T29" fmla="*/ 51 w 51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66">
                  <a:moveTo>
                    <a:pt x="31" y="66"/>
                  </a:moveTo>
                  <a:lnTo>
                    <a:pt x="19" y="66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"/>
                  </a:lnTo>
                  <a:lnTo>
                    <a:pt x="31" y="12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60"/>
            <p:cNvSpPr>
              <a:spLocks/>
            </p:cNvSpPr>
            <p:nvPr/>
          </p:nvSpPr>
          <p:spPr bwMode="auto">
            <a:xfrm>
              <a:off x="5859463" y="2747963"/>
              <a:ext cx="79375" cy="104775"/>
            </a:xfrm>
            <a:custGeom>
              <a:avLst/>
              <a:gdLst>
                <a:gd name="T0" fmla="*/ 2147483647 w 51"/>
                <a:gd name="T1" fmla="*/ 2147483647 h 65"/>
                <a:gd name="T2" fmla="*/ 2147483647 w 51"/>
                <a:gd name="T3" fmla="*/ 2147483647 h 65"/>
                <a:gd name="T4" fmla="*/ 2147483647 w 51"/>
                <a:gd name="T5" fmla="*/ 2147483647 h 65"/>
                <a:gd name="T6" fmla="*/ 0 w 51"/>
                <a:gd name="T7" fmla="*/ 2147483647 h 65"/>
                <a:gd name="T8" fmla="*/ 0 w 51"/>
                <a:gd name="T9" fmla="*/ 0 h 65"/>
                <a:gd name="T10" fmla="*/ 2147483647 w 51"/>
                <a:gd name="T11" fmla="*/ 0 h 65"/>
                <a:gd name="T12" fmla="*/ 2147483647 w 51"/>
                <a:gd name="T13" fmla="*/ 2147483647 h 65"/>
                <a:gd name="T14" fmla="*/ 2147483647 w 51"/>
                <a:gd name="T15" fmla="*/ 2147483647 h 65"/>
                <a:gd name="T16" fmla="*/ 2147483647 w 51"/>
                <a:gd name="T17" fmla="*/ 214748364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65"/>
                <a:gd name="T29" fmla="*/ 51 w 51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65">
                  <a:moveTo>
                    <a:pt x="31" y="65"/>
                  </a:moveTo>
                  <a:lnTo>
                    <a:pt x="19" y="65"/>
                  </a:lnTo>
                  <a:lnTo>
                    <a:pt x="1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0"/>
                  </a:lnTo>
                  <a:lnTo>
                    <a:pt x="31" y="10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Rectangle 61"/>
            <p:cNvSpPr>
              <a:spLocks noChangeArrowheads="1"/>
            </p:cNvSpPr>
            <p:nvPr/>
          </p:nvSpPr>
          <p:spPr bwMode="auto">
            <a:xfrm>
              <a:off x="5859463" y="339883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17" name="Rectangle 62"/>
            <p:cNvSpPr>
              <a:spLocks noChangeArrowheads="1"/>
            </p:cNvSpPr>
            <p:nvPr/>
          </p:nvSpPr>
          <p:spPr bwMode="auto">
            <a:xfrm>
              <a:off x="5762625" y="3735388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18" name="Rectangle 63"/>
            <p:cNvSpPr>
              <a:spLocks noChangeArrowheads="1"/>
            </p:cNvSpPr>
            <p:nvPr/>
          </p:nvSpPr>
          <p:spPr bwMode="auto">
            <a:xfrm rot="-1080000">
              <a:off x="5727700" y="239395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19" name="Rectangle 64"/>
            <p:cNvSpPr>
              <a:spLocks noChangeArrowheads="1"/>
            </p:cNvSpPr>
            <p:nvPr/>
          </p:nvSpPr>
          <p:spPr bwMode="auto">
            <a:xfrm rot="-2100000">
              <a:off x="5475288" y="2297113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G</a:t>
              </a:r>
              <a:endParaRPr lang="en-US" altLang="en-US" b="1"/>
            </a:p>
          </p:txBody>
        </p:sp>
        <p:sp>
          <p:nvSpPr>
            <p:cNvPr id="15420" name="Rectangle 65"/>
            <p:cNvSpPr>
              <a:spLocks noChangeArrowheads="1"/>
            </p:cNvSpPr>
            <p:nvPr/>
          </p:nvSpPr>
          <p:spPr bwMode="auto">
            <a:xfrm>
              <a:off x="5768975" y="407193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A</a:t>
              </a:r>
              <a:endParaRPr lang="en-US" altLang="en-US" b="1"/>
            </a:p>
          </p:txBody>
        </p:sp>
        <p:sp>
          <p:nvSpPr>
            <p:cNvPr id="15421" name="Rectangle 66"/>
            <p:cNvSpPr>
              <a:spLocks noChangeArrowheads="1"/>
            </p:cNvSpPr>
            <p:nvPr/>
          </p:nvSpPr>
          <p:spPr bwMode="auto">
            <a:xfrm rot="960000">
              <a:off x="5826125" y="434975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C</a:t>
              </a:r>
              <a:endParaRPr lang="en-US" altLang="en-US" b="1"/>
            </a:p>
          </p:txBody>
        </p:sp>
        <p:sp>
          <p:nvSpPr>
            <p:cNvPr id="15422" name="Rectangle 67"/>
            <p:cNvSpPr>
              <a:spLocks noChangeArrowheads="1"/>
            </p:cNvSpPr>
            <p:nvPr/>
          </p:nvSpPr>
          <p:spPr bwMode="auto">
            <a:xfrm rot="18120000">
              <a:off x="5115262" y="4557212"/>
              <a:ext cx="945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00"/>
                  </a:solidFill>
                </a:rPr>
                <a:t>T</a:t>
              </a:r>
              <a:endParaRPr lang="en-US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6468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2057400"/>
            <a:ext cx="7772400" cy="4191000"/>
          </a:xfrm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FF00"/>
                </a:solidFill>
                <a:cs typeface="Times New Roman" panose="02020603050405020304" pitchFamily="18" charset="0"/>
              </a:rPr>
              <a:t>The basic method of reading and expressing genes: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FF00"/>
                </a:solidFill>
                <a:cs typeface="Times New Roman" panose="02020603050405020304" pitchFamily="18" charset="0"/>
              </a:rPr>
              <a:t>Information passes from the DNA to an RNA copy of the gene, and the RNA copy directs the production of an amino acid chain.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DNA </a:t>
            </a:r>
            <a:r>
              <a:rPr lang="en-US" altLang="en-US" smtClean="0">
                <a:solidFill>
                  <a:srgbClr val="FFFF00"/>
                </a:solidFill>
                <a:cs typeface="Times New Roman" panose="02020603050405020304" pitchFamily="18" charset="0"/>
              </a:rPr>
              <a:t>→ RNA → Protein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133600" y="457200"/>
            <a:ext cx="7848600" cy="1371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latin typeface="Old English Text MT" panose="03040902040508030806" pitchFamily="66" charset="0"/>
              </a:rPr>
              <a:t>Central Dogma</a:t>
            </a:r>
          </a:p>
        </p:txBody>
      </p:sp>
    </p:spTree>
    <p:extLst>
      <p:ext uri="{BB962C8B-B14F-4D97-AF65-F5344CB8AC3E}">
        <p14:creationId xmlns:p14="http://schemas.microsoft.com/office/powerpoint/2010/main" val="4749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f15-05_the_central_dogm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/>
          <a:stretch>
            <a:fillRect/>
          </a:stretch>
        </p:blipFill>
        <p:spPr bwMode="auto">
          <a:xfrm>
            <a:off x="2362200" y="609600"/>
            <a:ext cx="7391400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rav32223_15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/>
          <a:stretch>
            <a:fillRect/>
          </a:stretch>
        </p:blipFill>
        <p:spPr bwMode="auto">
          <a:xfrm>
            <a:off x="3200401" y="427038"/>
            <a:ext cx="5756275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752600" y="1752600"/>
            <a:ext cx="4419600" cy="49609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Ribosome receives mRNA.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Transfer RNA (tRNA) anticodon matches up with the “start” codon on mRNA, then goes to “fetch” the correct amino acid.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The ribosome receives the amino acids and bonds them together in order with peptide bonds.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The “stop” codon on mRNA is reached, and the protein is finished.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latin typeface="Arial" panose="020B0604020202020204" pitchFamily="34" charset="0"/>
              </a:rPr>
              <a:t>Translation (Protein Synthesis)</a:t>
            </a:r>
          </a:p>
        </p:txBody>
      </p:sp>
      <p:pic>
        <p:nvPicPr>
          <p:cNvPr id="19460" name="Picture 6" descr="f15-05_the_central_dogm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42419" r="18558"/>
          <a:stretch>
            <a:fillRect/>
          </a:stretch>
        </p:blipFill>
        <p:spPr bwMode="auto">
          <a:xfrm>
            <a:off x="6324600" y="2667000"/>
            <a:ext cx="41910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Codons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752600" y="1676401"/>
            <a:ext cx="8763000" cy="42783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00"/>
                </a:solidFill>
                <a:latin typeface="Myriad Web" pitchFamily="34" charset="0"/>
              </a:rPr>
              <a:t>Codon</a:t>
            </a: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 ~ Three bases that form a code for an amino acid.  Found 	on mRNA.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	Start codon ~ Always AUG, which is the codon for 				methionine.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	Stop codon ~ See chart.  These are nonsense codons for 			which there is no amino acid.  There is nothing for 			tRNA to “fetch”, so protein synthesis stops.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00"/>
                </a:solidFill>
                <a:latin typeface="Myriad Web" pitchFamily="34" charset="0"/>
              </a:rPr>
              <a:t>Anticodon</a:t>
            </a: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 ~ Three bases on tRNA that match up with codons.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00"/>
                </a:solidFill>
                <a:latin typeface="Myriad Web" pitchFamily="34" charset="0"/>
              </a:rPr>
              <a:t>Amino acid</a:t>
            </a:r>
            <a:r>
              <a:rPr lang="en-US" altLang="en-US" sz="2200">
                <a:solidFill>
                  <a:srgbClr val="FFFF00"/>
                </a:solidFill>
                <a:latin typeface="Myriad Web" pitchFamily="34" charset="0"/>
              </a:rPr>
              <a:t> ~ One of the building blocks of a protein.  The order of 			amino acids determines the type of protein.</a:t>
            </a:r>
          </a:p>
        </p:txBody>
      </p:sp>
    </p:spTree>
    <p:extLst>
      <p:ext uri="{BB962C8B-B14F-4D97-AF65-F5344CB8AC3E}">
        <p14:creationId xmlns:p14="http://schemas.microsoft.com/office/powerpoint/2010/main" val="2741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3352800" y="762000"/>
            <a:ext cx="6096000" cy="5638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chemeClr val="accent2"/>
                </a:solidFill>
                <a:latin typeface="Copperplate Gothic Bold" panose="020E0705020206020404" pitchFamily="34" charset="0"/>
              </a:rPr>
              <a:t>DNA </a:t>
            </a:r>
          </a:p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latin typeface="Copperplate Gothic Bold" panose="020E0705020206020404" pitchFamily="34" charset="0"/>
              </a:rPr>
              <a:t>and </a:t>
            </a:r>
          </a:p>
          <a:p>
            <a:pPr algn="ctr" eaLnBrk="1" hangingPunct="1"/>
            <a:r>
              <a:rPr lang="en-US" altLang="en-US" sz="6000">
                <a:solidFill>
                  <a:schemeClr val="accent2"/>
                </a:solidFill>
                <a:latin typeface="Copperplate Gothic Bold" panose="020E0705020206020404" pitchFamily="34" charset="0"/>
              </a:rPr>
              <a:t>RNA</a:t>
            </a:r>
          </a:p>
          <a:p>
            <a:pPr algn="ctr" eaLnBrk="1" hangingPunct="1"/>
            <a:r>
              <a:rPr lang="en-US" altLang="en-US" sz="2800">
                <a:solidFill>
                  <a:schemeClr val="accent2"/>
                </a:solidFill>
                <a:latin typeface="Copperplate Gothic Bold" panose="020E0705020206020404" pitchFamily="34" charset="0"/>
              </a:rPr>
              <a:t>Recipes for Protein</a:t>
            </a:r>
          </a:p>
        </p:txBody>
      </p:sp>
    </p:spTree>
    <p:extLst>
      <p:ext uri="{BB962C8B-B14F-4D97-AF65-F5344CB8AC3E}">
        <p14:creationId xmlns:p14="http://schemas.microsoft.com/office/powerpoint/2010/main" val="2137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Protein Synthesis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200401" y="2133600"/>
          <a:ext cx="530542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3" imgW="5468112" imgH="3838956" progId="Word.Picture.8">
                  <p:embed/>
                </p:oleObj>
              </mc:Choice>
              <mc:Fallback>
                <p:oleObj name="Picture" r:id="rId3" imgW="5468112" imgH="38389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271" t="20844" r="26830" b="9926"/>
                      <a:stretch>
                        <a:fillRect/>
                      </a:stretch>
                    </p:blipFill>
                    <p:spPr bwMode="auto">
                      <a:xfrm>
                        <a:off x="3200401" y="2133600"/>
                        <a:ext cx="5305425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524001" y="-945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524001" y="31124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2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Codon Chart for Amino Acids</a:t>
            </a:r>
          </a:p>
        </p:txBody>
      </p:sp>
      <p:pic>
        <p:nvPicPr>
          <p:cNvPr id="21507" name="Picture 5" descr="http://waynesword.palomar.edu/images/cod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400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Put it together!</a:t>
            </a:r>
          </a:p>
        </p:txBody>
      </p:sp>
      <p:graphicFrame>
        <p:nvGraphicFramePr>
          <p:cNvPr id="27773" name="Group 125"/>
          <p:cNvGraphicFramePr>
            <a:graphicFrameLocks noGrp="1"/>
          </p:cNvGraphicFramePr>
          <p:nvPr>
            <p:ph type="tbl" idx="1"/>
          </p:nvPr>
        </p:nvGraphicFramePr>
        <p:xfrm>
          <a:off x="1905000" y="1066800"/>
          <a:ext cx="8534400" cy="5184776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5182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DNA Sequence: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TAC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TTC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GCT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ATA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ATC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mRNA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codons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AUG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UAG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tRNA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anticodons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UAC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3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Amino acids: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Methionine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mad03423_11_17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8053388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209800" y="1211264"/>
            <a:ext cx="2500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DNA</a:t>
            </a:r>
            <a:endParaRPr lang="en-US" altLang="en-US" b="1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536826" y="1598614"/>
            <a:ext cx="4103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primary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2814639" y="1901826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mature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4584701" y="2068514"/>
            <a:ext cx="3462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mRNA</a:t>
            </a:r>
            <a:endParaRPr lang="en-US" altLang="en-US" b="1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2652714" y="1385889"/>
            <a:ext cx="35266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introns</a:t>
            </a:r>
            <a:endParaRPr lang="en-US" altLang="en-US" b="1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3608388" y="608014"/>
            <a:ext cx="1006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1. DNA in nucleus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serves as a template.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3706814" y="923925"/>
            <a:ext cx="779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2. Pre-mRNA is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processed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before leaving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the nucleus.</a:t>
            </a: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6267450" y="800100"/>
            <a:ext cx="1160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3. mRNA moves into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cytoplasm and becomes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associated with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ribosomes.</a:t>
            </a: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4575175" y="1308101"/>
            <a:ext cx="939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large and small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ribosomal subunits</a:t>
            </a:r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9285289" y="1457325"/>
            <a:ext cx="7790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4. tRNAs with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anticodons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carry amino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acids to mRNA.</a:t>
            </a: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9513889" y="889001"/>
            <a:ext cx="30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amino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acids</a:t>
            </a:r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8624889" y="1398589"/>
            <a:ext cx="2885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tRNA</a:t>
            </a:r>
            <a:endParaRPr lang="en-US" altLang="en-US" b="1"/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7015164" y="3300414"/>
            <a:ext cx="4552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ribosome</a:t>
            </a:r>
            <a:endParaRPr lang="en-US" altLang="en-US" b="1"/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6872289" y="1506539"/>
            <a:ext cx="3654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peptide</a:t>
            </a:r>
            <a:endParaRPr lang="en-US" altLang="en-US" b="1"/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8442325" y="2155825"/>
            <a:ext cx="10163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5. Anticodon–codon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complementary base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pairing occurs.</a:t>
            </a:r>
          </a:p>
        </p:txBody>
      </p:sp>
      <p:sp>
        <p:nvSpPr>
          <p:cNvPr id="23570" name="Rectangle 23"/>
          <p:cNvSpPr>
            <a:spLocks noChangeArrowheads="1"/>
          </p:cNvSpPr>
          <p:nvPr/>
        </p:nvSpPr>
        <p:spPr bwMode="auto">
          <a:xfrm>
            <a:off x="6226176" y="1898650"/>
            <a:ext cx="795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6. Polypeptide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synthesis takes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place one amino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acid at a time.</a:t>
            </a:r>
          </a:p>
        </p:txBody>
      </p:sp>
      <p:sp>
        <p:nvSpPr>
          <p:cNvPr id="23571" name="Rectangle 24"/>
          <p:cNvSpPr>
            <a:spLocks noChangeArrowheads="1"/>
          </p:cNvSpPr>
          <p:nvPr/>
        </p:nvSpPr>
        <p:spPr bwMode="auto">
          <a:xfrm>
            <a:off x="5176838" y="3878264"/>
            <a:ext cx="10900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/>
              <a:t>7. When a ribosome</a:t>
            </a:r>
          </a:p>
          <a:p>
            <a:pPr eaLnBrk="1" hangingPunct="1"/>
            <a:r>
              <a:rPr lang="en-US" altLang="en-US" sz="900" b="1"/>
              <a:t>attaches to rough ER,</a:t>
            </a:r>
          </a:p>
          <a:p>
            <a:pPr eaLnBrk="1" hangingPunct="1"/>
            <a:r>
              <a:rPr lang="en-US" altLang="en-US" sz="900" b="1"/>
              <a:t>the polypeptide enters</a:t>
            </a:r>
          </a:p>
          <a:p>
            <a:pPr eaLnBrk="1" hangingPunct="1"/>
            <a:r>
              <a:rPr lang="en-US" altLang="en-US" sz="900" b="1"/>
              <a:t>its lumen, where the</a:t>
            </a:r>
          </a:p>
          <a:p>
            <a:pPr eaLnBrk="1" hangingPunct="1"/>
            <a:r>
              <a:rPr lang="en-US" altLang="en-US" sz="900" b="1"/>
              <a:t>polypeptide folds and</a:t>
            </a:r>
          </a:p>
          <a:p>
            <a:pPr eaLnBrk="1" hangingPunct="1"/>
            <a:r>
              <a:rPr lang="en-US" altLang="en-US" sz="900" b="1"/>
              <a:t>is modified further.</a:t>
            </a:r>
          </a:p>
        </p:txBody>
      </p:sp>
      <p:sp>
        <p:nvSpPr>
          <p:cNvPr id="23572" name="Rectangle 25"/>
          <p:cNvSpPr>
            <a:spLocks noChangeArrowheads="1"/>
          </p:cNvSpPr>
          <p:nvPr/>
        </p:nvSpPr>
        <p:spPr bwMode="auto">
          <a:xfrm>
            <a:off x="2333626" y="633414"/>
            <a:ext cx="6860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Transcription</a:t>
            </a:r>
            <a:endParaRPr lang="en-US" altLang="en-US" b="1"/>
          </a:p>
        </p:txBody>
      </p:sp>
      <p:sp>
        <p:nvSpPr>
          <p:cNvPr id="23573" name="Rectangle 26"/>
          <p:cNvSpPr>
            <a:spLocks noChangeArrowheads="1"/>
          </p:cNvSpPr>
          <p:nvPr/>
        </p:nvSpPr>
        <p:spPr bwMode="auto">
          <a:xfrm>
            <a:off x="5462589" y="2535239"/>
            <a:ext cx="5770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Translation</a:t>
            </a:r>
            <a:endParaRPr lang="en-US" altLang="en-US" b="1"/>
          </a:p>
        </p:txBody>
      </p:sp>
      <p:sp>
        <p:nvSpPr>
          <p:cNvPr id="23574" name="Freeform 27"/>
          <p:cNvSpPr>
            <a:spLocks/>
          </p:cNvSpPr>
          <p:nvPr/>
        </p:nvSpPr>
        <p:spPr bwMode="auto">
          <a:xfrm>
            <a:off x="8747125" y="1727201"/>
            <a:ext cx="388938" cy="150813"/>
          </a:xfrm>
          <a:custGeom>
            <a:avLst/>
            <a:gdLst>
              <a:gd name="T0" fmla="*/ 2147483647 w 245"/>
              <a:gd name="T1" fmla="*/ 2147483647 h 95"/>
              <a:gd name="T2" fmla="*/ 2147483647 w 245"/>
              <a:gd name="T3" fmla="*/ 2147483647 h 95"/>
              <a:gd name="T4" fmla="*/ 0 w 245"/>
              <a:gd name="T5" fmla="*/ 2147483647 h 95"/>
              <a:gd name="T6" fmla="*/ 2147483647 w 245"/>
              <a:gd name="T7" fmla="*/ 0 h 95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95"/>
              <a:gd name="T14" fmla="*/ 245 w 245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95">
                <a:moveTo>
                  <a:pt x="245" y="53"/>
                </a:moveTo>
                <a:lnTo>
                  <a:pt x="236" y="95"/>
                </a:lnTo>
                <a:lnTo>
                  <a:pt x="0" y="4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28"/>
          <p:cNvSpPr>
            <a:spLocks noChangeShapeType="1"/>
          </p:cNvSpPr>
          <p:nvPr/>
        </p:nvSpPr>
        <p:spPr bwMode="auto">
          <a:xfrm>
            <a:off x="8934450" y="1836739"/>
            <a:ext cx="1588" cy="841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Rectangle 29"/>
          <p:cNvSpPr>
            <a:spLocks noChangeArrowheads="1"/>
          </p:cNvSpPr>
          <p:nvPr/>
        </p:nvSpPr>
        <p:spPr bwMode="auto">
          <a:xfrm>
            <a:off x="8645526" y="1927226"/>
            <a:ext cx="4873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anticodon</a:t>
            </a:r>
            <a:endParaRPr lang="en-US" altLang="en-US" b="1"/>
          </a:p>
        </p:txBody>
      </p:sp>
      <p:sp>
        <p:nvSpPr>
          <p:cNvPr id="23577" name="Freeform 30"/>
          <p:cNvSpPr>
            <a:spLocks/>
          </p:cNvSpPr>
          <p:nvPr/>
        </p:nvSpPr>
        <p:spPr bwMode="auto">
          <a:xfrm>
            <a:off x="7681914" y="2900363"/>
            <a:ext cx="384175" cy="68262"/>
          </a:xfrm>
          <a:custGeom>
            <a:avLst/>
            <a:gdLst>
              <a:gd name="T0" fmla="*/ 2147483647 w 242"/>
              <a:gd name="T1" fmla="*/ 0 h 43"/>
              <a:gd name="T2" fmla="*/ 2147483647 w 242"/>
              <a:gd name="T3" fmla="*/ 2147483647 h 43"/>
              <a:gd name="T4" fmla="*/ 0 w 242"/>
              <a:gd name="T5" fmla="*/ 2147483647 h 43"/>
              <a:gd name="T6" fmla="*/ 0 w 242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43"/>
              <a:gd name="T14" fmla="*/ 242 w 24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43">
                <a:moveTo>
                  <a:pt x="242" y="0"/>
                </a:moveTo>
                <a:lnTo>
                  <a:pt x="242" y="43"/>
                </a:lnTo>
                <a:lnTo>
                  <a:pt x="0" y="43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Line 31"/>
          <p:cNvSpPr>
            <a:spLocks noChangeShapeType="1"/>
          </p:cNvSpPr>
          <p:nvPr/>
        </p:nvSpPr>
        <p:spPr bwMode="auto">
          <a:xfrm>
            <a:off x="7875589" y="2970214"/>
            <a:ext cx="1587" cy="32543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Freeform 32"/>
          <p:cNvSpPr>
            <a:spLocks/>
          </p:cNvSpPr>
          <p:nvPr/>
        </p:nvSpPr>
        <p:spPr bwMode="auto">
          <a:xfrm>
            <a:off x="7680325" y="2895600"/>
            <a:ext cx="382588" cy="69850"/>
          </a:xfrm>
          <a:custGeom>
            <a:avLst/>
            <a:gdLst>
              <a:gd name="T0" fmla="*/ 2147483647 w 241"/>
              <a:gd name="T1" fmla="*/ 0 h 44"/>
              <a:gd name="T2" fmla="*/ 2147483647 w 241"/>
              <a:gd name="T3" fmla="*/ 2147483647 h 44"/>
              <a:gd name="T4" fmla="*/ 0 w 241"/>
              <a:gd name="T5" fmla="*/ 2147483647 h 44"/>
              <a:gd name="T6" fmla="*/ 0 w 241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44"/>
              <a:gd name="T14" fmla="*/ 241 w 241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44">
                <a:moveTo>
                  <a:pt x="241" y="0"/>
                </a:moveTo>
                <a:lnTo>
                  <a:pt x="241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33"/>
          <p:cNvSpPr>
            <a:spLocks noChangeShapeType="1"/>
          </p:cNvSpPr>
          <p:nvPr/>
        </p:nvSpPr>
        <p:spPr bwMode="auto">
          <a:xfrm>
            <a:off x="7869239" y="2968625"/>
            <a:ext cx="1587" cy="3238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34"/>
          <p:cNvSpPr>
            <a:spLocks noChangeShapeType="1"/>
          </p:cNvSpPr>
          <p:nvPr/>
        </p:nvSpPr>
        <p:spPr bwMode="auto">
          <a:xfrm>
            <a:off x="7283450" y="3133725"/>
            <a:ext cx="1588" cy="158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35"/>
          <p:cNvSpPr>
            <a:spLocks/>
          </p:cNvSpPr>
          <p:nvPr/>
        </p:nvSpPr>
        <p:spPr bwMode="auto">
          <a:xfrm>
            <a:off x="7269163" y="3121025"/>
            <a:ext cx="25400" cy="25400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0 h 16"/>
              <a:gd name="T10" fmla="*/ 2147483647 w 16"/>
              <a:gd name="T11" fmla="*/ 0 h 16"/>
              <a:gd name="T12" fmla="*/ 2147483647 w 16"/>
              <a:gd name="T13" fmla="*/ 0 h 16"/>
              <a:gd name="T14" fmla="*/ 2147483647 w 16"/>
              <a:gd name="T15" fmla="*/ 0 h 16"/>
              <a:gd name="T16" fmla="*/ 2147483647 w 16"/>
              <a:gd name="T17" fmla="*/ 2147483647 h 16"/>
              <a:gd name="T18" fmla="*/ 0 w 16"/>
              <a:gd name="T19" fmla="*/ 2147483647 h 16"/>
              <a:gd name="T20" fmla="*/ 0 w 16"/>
              <a:gd name="T21" fmla="*/ 2147483647 h 16"/>
              <a:gd name="T22" fmla="*/ 0 w 16"/>
              <a:gd name="T23" fmla="*/ 2147483647 h 16"/>
              <a:gd name="T24" fmla="*/ 0 w 16"/>
              <a:gd name="T25" fmla="*/ 2147483647 h 16"/>
              <a:gd name="T26" fmla="*/ 2147483647 w 16"/>
              <a:gd name="T27" fmla="*/ 2147483647 h 16"/>
              <a:gd name="T28" fmla="*/ 2147483647 w 16"/>
              <a:gd name="T29" fmla="*/ 2147483647 h 16"/>
              <a:gd name="T30" fmla="*/ 2147483647 w 16"/>
              <a:gd name="T31" fmla="*/ 2147483647 h 16"/>
              <a:gd name="T32" fmla="*/ 2147483647 w 16"/>
              <a:gd name="T33" fmla="*/ 2147483647 h 16"/>
              <a:gd name="T34" fmla="*/ 2147483647 w 16"/>
              <a:gd name="T35" fmla="*/ 2147483647 h 16"/>
              <a:gd name="T36" fmla="*/ 2147483647 w 16"/>
              <a:gd name="T37" fmla="*/ 2147483647 h 16"/>
              <a:gd name="T38" fmla="*/ 2147483647 w 16"/>
              <a:gd name="T39" fmla="*/ 2147483647 h 16"/>
              <a:gd name="T40" fmla="*/ 2147483647 w 16"/>
              <a:gd name="T41" fmla="*/ 2147483647 h 16"/>
              <a:gd name="T42" fmla="*/ 2147483647 w 16"/>
              <a:gd name="T43" fmla="*/ 2147483647 h 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"/>
              <a:gd name="T67" fmla="*/ 0 h 16"/>
              <a:gd name="T68" fmla="*/ 16 w 16"/>
              <a:gd name="T69" fmla="*/ 16 h 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" h="16">
                <a:moveTo>
                  <a:pt x="16" y="8"/>
                </a:moveTo>
                <a:lnTo>
                  <a:pt x="16" y="8"/>
                </a:lnTo>
                <a:lnTo>
                  <a:pt x="16" y="6"/>
                </a:lnTo>
                <a:lnTo>
                  <a:pt x="14" y="2"/>
                </a:lnTo>
                <a:lnTo>
                  <a:pt x="10" y="0"/>
                </a:lnTo>
                <a:lnTo>
                  <a:pt x="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2" y="15"/>
                </a:lnTo>
                <a:lnTo>
                  <a:pt x="5" y="16"/>
                </a:lnTo>
                <a:lnTo>
                  <a:pt x="9" y="16"/>
                </a:lnTo>
                <a:lnTo>
                  <a:pt x="10" y="16"/>
                </a:lnTo>
                <a:lnTo>
                  <a:pt x="14" y="15"/>
                </a:lnTo>
                <a:lnTo>
                  <a:pt x="16" y="11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Rectangle 36"/>
          <p:cNvSpPr>
            <a:spLocks noChangeArrowheads="1"/>
          </p:cNvSpPr>
          <p:nvPr/>
        </p:nvSpPr>
        <p:spPr bwMode="auto">
          <a:xfrm>
            <a:off x="7693026" y="3300414"/>
            <a:ext cx="2949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codon</a:t>
            </a:r>
            <a:endParaRPr lang="en-US" altLang="en-US" b="1"/>
          </a:p>
        </p:txBody>
      </p:sp>
      <p:sp>
        <p:nvSpPr>
          <p:cNvPr id="23584" name="Line 37"/>
          <p:cNvSpPr>
            <a:spLocks noChangeShapeType="1"/>
          </p:cNvSpPr>
          <p:nvPr/>
        </p:nvSpPr>
        <p:spPr bwMode="auto">
          <a:xfrm>
            <a:off x="3068639" y="1470025"/>
            <a:ext cx="13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Freeform 38"/>
          <p:cNvSpPr>
            <a:spLocks/>
          </p:cNvSpPr>
          <p:nvPr/>
        </p:nvSpPr>
        <p:spPr bwMode="auto">
          <a:xfrm>
            <a:off x="3194050" y="1455739"/>
            <a:ext cx="25400" cy="28575"/>
          </a:xfrm>
          <a:custGeom>
            <a:avLst/>
            <a:gdLst>
              <a:gd name="T0" fmla="*/ 2147483647 w 16"/>
              <a:gd name="T1" fmla="*/ 2147483647 h 18"/>
              <a:gd name="T2" fmla="*/ 2147483647 w 16"/>
              <a:gd name="T3" fmla="*/ 2147483647 h 18"/>
              <a:gd name="T4" fmla="*/ 2147483647 w 16"/>
              <a:gd name="T5" fmla="*/ 2147483647 h 18"/>
              <a:gd name="T6" fmla="*/ 2147483647 w 16"/>
              <a:gd name="T7" fmla="*/ 2147483647 h 18"/>
              <a:gd name="T8" fmla="*/ 2147483647 w 16"/>
              <a:gd name="T9" fmla="*/ 2147483647 h 18"/>
              <a:gd name="T10" fmla="*/ 2147483647 w 16"/>
              <a:gd name="T11" fmla="*/ 2147483647 h 18"/>
              <a:gd name="T12" fmla="*/ 2147483647 w 16"/>
              <a:gd name="T13" fmla="*/ 2147483647 h 18"/>
              <a:gd name="T14" fmla="*/ 2147483647 w 16"/>
              <a:gd name="T15" fmla="*/ 2147483647 h 18"/>
              <a:gd name="T16" fmla="*/ 2147483647 w 16"/>
              <a:gd name="T17" fmla="*/ 2147483647 h 18"/>
              <a:gd name="T18" fmla="*/ 2147483647 w 16"/>
              <a:gd name="T19" fmla="*/ 2147483647 h 18"/>
              <a:gd name="T20" fmla="*/ 2147483647 w 16"/>
              <a:gd name="T21" fmla="*/ 0 h 18"/>
              <a:gd name="T22" fmla="*/ 2147483647 w 16"/>
              <a:gd name="T23" fmla="*/ 0 h 18"/>
              <a:gd name="T24" fmla="*/ 2147483647 w 16"/>
              <a:gd name="T25" fmla="*/ 2147483647 h 18"/>
              <a:gd name="T26" fmla="*/ 2147483647 w 16"/>
              <a:gd name="T27" fmla="*/ 2147483647 h 18"/>
              <a:gd name="T28" fmla="*/ 0 w 16"/>
              <a:gd name="T29" fmla="*/ 2147483647 h 18"/>
              <a:gd name="T30" fmla="*/ 0 w 16"/>
              <a:gd name="T31" fmla="*/ 2147483647 h 18"/>
              <a:gd name="T32" fmla="*/ 0 w 16"/>
              <a:gd name="T33" fmla="*/ 2147483647 h 18"/>
              <a:gd name="T34" fmla="*/ 0 w 16"/>
              <a:gd name="T35" fmla="*/ 2147483647 h 18"/>
              <a:gd name="T36" fmla="*/ 2147483647 w 16"/>
              <a:gd name="T37" fmla="*/ 2147483647 h 18"/>
              <a:gd name="T38" fmla="*/ 2147483647 w 16"/>
              <a:gd name="T39" fmla="*/ 2147483647 h 18"/>
              <a:gd name="T40" fmla="*/ 2147483647 w 16"/>
              <a:gd name="T41" fmla="*/ 2147483647 h 18"/>
              <a:gd name="T42" fmla="*/ 2147483647 w 16"/>
              <a:gd name="T43" fmla="*/ 2147483647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"/>
              <a:gd name="T67" fmla="*/ 0 h 18"/>
              <a:gd name="T68" fmla="*/ 16 w 16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" h="18">
                <a:moveTo>
                  <a:pt x="7" y="18"/>
                </a:moveTo>
                <a:lnTo>
                  <a:pt x="7" y="18"/>
                </a:lnTo>
                <a:lnTo>
                  <a:pt x="10" y="16"/>
                </a:lnTo>
                <a:lnTo>
                  <a:pt x="14" y="14"/>
                </a:lnTo>
                <a:lnTo>
                  <a:pt x="16" y="13"/>
                </a:lnTo>
                <a:lnTo>
                  <a:pt x="16" y="9"/>
                </a:lnTo>
                <a:lnTo>
                  <a:pt x="16" y="6"/>
                </a:lnTo>
                <a:lnTo>
                  <a:pt x="14" y="4"/>
                </a:lnTo>
                <a:lnTo>
                  <a:pt x="10" y="2"/>
                </a:lnTo>
                <a:lnTo>
                  <a:pt x="7" y="0"/>
                </a:lnTo>
                <a:lnTo>
                  <a:pt x="5" y="2"/>
                </a:lnTo>
                <a:lnTo>
                  <a:pt x="2" y="4"/>
                </a:lnTo>
                <a:lnTo>
                  <a:pt x="0" y="6"/>
                </a:lnTo>
                <a:lnTo>
                  <a:pt x="0" y="9"/>
                </a:lnTo>
                <a:lnTo>
                  <a:pt x="0" y="13"/>
                </a:lnTo>
                <a:lnTo>
                  <a:pt x="2" y="14"/>
                </a:lnTo>
                <a:lnTo>
                  <a:pt x="5" y="16"/>
                </a:ln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39"/>
          <p:cNvSpPr>
            <a:spLocks noChangeShapeType="1"/>
          </p:cNvSpPr>
          <p:nvPr/>
        </p:nvSpPr>
        <p:spPr bwMode="auto">
          <a:xfrm flipH="1">
            <a:off x="3109913" y="1330325"/>
            <a:ext cx="227012" cy="139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Freeform 40"/>
          <p:cNvSpPr>
            <a:spLocks/>
          </p:cNvSpPr>
          <p:nvPr/>
        </p:nvSpPr>
        <p:spPr bwMode="auto">
          <a:xfrm>
            <a:off x="3322638" y="1319213"/>
            <a:ext cx="25400" cy="25400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2147483647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2147483647 w 16"/>
              <a:gd name="T15" fmla="*/ 0 h 16"/>
              <a:gd name="T16" fmla="*/ 2147483647 w 16"/>
              <a:gd name="T17" fmla="*/ 0 h 16"/>
              <a:gd name="T18" fmla="*/ 2147483647 w 16"/>
              <a:gd name="T19" fmla="*/ 0 h 16"/>
              <a:gd name="T20" fmla="*/ 2147483647 w 16"/>
              <a:gd name="T21" fmla="*/ 0 h 16"/>
              <a:gd name="T22" fmla="*/ 2147483647 w 16"/>
              <a:gd name="T23" fmla="*/ 0 h 16"/>
              <a:gd name="T24" fmla="*/ 2147483647 w 16"/>
              <a:gd name="T25" fmla="*/ 2147483647 h 16"/>
              <a:gd name="T26" fmla="*/ 0 w 16"/>
              <a:gd name="T27" fmla="*/ 2147483647 h 16"/>
              <a:gd name="T28" fmla="*/ 0 w 16"/>
              <a:gd name="T29" fmla="*/ 2147483647 h 16"/>
              <a:gd name="T30" fmla="*/ 2147483647 w 16"/>
              <a:gd name="T31" fmla="*/ 2147483647 h 16"/>
              <a:gd name="T32" fmla="*/ 2147483647 w 16"/>
              <a:gd name="T33" fmla="*/ 2147483647 h 16"/>
              <a:gd name="T34" fmla="*/ 2147483647 w 16"/>
              <a:gd name="T35" fmla="*/ 2147483647 h 16"/>
              <a:gd name="T36" fmla="*/ 2147483647 w 16"/>
              <a:gd name="T37" fmla="*/ 2147483647 h 16"/>
              <a:gd name="T38" fmla="*/ 2147483647 w 16"/>
              <a:gd name="T39" fmla="*/ 2147483647 h 16"/>
              <a:gd name="T40" fmla="*/ 2147483647 w 16"/>
              <a:gd name="T41" fmla="*/ 2147483647 h 16"/>
              <a:gd name="T42" fmla="*/ 2147483647 w 16"/>
              <a:gd name="T43" fmla="*/ 2147483647 h 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"/>
              <a:gd name="T67" fmla="*/ 0 h 16"/>
              <a:gd name="T68" fmla="*/ 16 w 16"/>
              <a:gd name="T69" fmla="*/ 16 h 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" h="16">
                <a:moveTo>
                  <a:pt x="12" y="14"/>
                </a:moveTo>
                <a:lnTo>
                  <a:pt x="12" y="14"/>
                </a:lnTo>
                <a:lnTo>
                  <a:pt x="16" y="12"/>
                </a:lnTo>
                <a:lnTo>
                  <a:pt x="16" y="9"/>
                </a:lnTo>
                <a:lnTo>
                  <a:pt x="16" y="5"/>
                </a:lnTo>
                <a:lnTo>
                  <a:pt x="16" y="4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2" y="4"/>
                </a:lnTo>
                <a:lnTo>
                  <a:pt x="0" y="5"/>
                </a:lnTo>
                <a:lnTo>
                  <a:pt x="0" y="9"/>
                </a:lnTo>
                <a:lnTo>
                  <a:pt x="2" y="12"/>
                </a:lnTo>
                <a:lnTo>
                  <a:pt x="3" y="14"/>
                </a:lnTo>
                <a:lnTo>
                  <a:pt x="7" y="16"/>
                </a:lnTo>
                <a:lnTo>
                  <a:pt x="9" y="16"/>
                </a:lnTo>
                <a:lnTo>
                  <a:pt x="12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41"/>
          <p:cNvSpPr>
            <a:spLocks noChangeShapeType="1"/>
          </p:cNvSpPr>
          <p:nvPr/>
        </p:nvSpPr>
        <p:spPr bwMode="auto">
          <a:xfrm>
            <a:off x="4762500" y="1839913"/>
            <a:ext cx="1588" cy="2206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Freeform 42"/>
          <p:cNvSpPr>
            <a:spLocks/>
          </p:cNvSpPr>
          <p:nvPr/>
        </p:nvSpPr>
        <p:spPr bwMode="auto">
          <a:xfrm>
            <a:off x="4748213" y="1825625"/>
            <a:ext cx="25400" cy="26988"/>
          </a:xfrm>
          <a:custGeom>
            <a:avLst/>
            <a:gdLst>
              <a:gd name="T0" fmla="*/ 2147483647 w 16"/>
              <a:gd name="T1" fmla="*/ 2147483647 h 17"/>
              <a:gd name="T2" fmla="*/ 2147483647 w 16"/>
              <a:gd name="T3" fmla="*/ 2147483647 h 17"/>
              <a:gd name="T4" fmla="*/ 2147483647 w 16"/>
              <a:gd name="T5" fmla="*/ 2147483647 h 17"/>
              <a:gd name="T6" fmla="*/ 2147483647 w 16"/>
              <a:gd name="T7" fmla="*/ 2147483647 h 17"/>
              <a:gd name="T8" fmla="*/ 2147483647 w 16"/>
              <a:gd name="T9" fmla="*/ 2147483647 h 17"/>
              <a:gd name="T10" fmla="*/ 2147483647 w 16"/>
              <a:gd name="T11" fmla="*/ 0 h 17"/>
              <a:gd name="T12" fmla="*/ 2147483647 w 16"/>
              <a:gd name="T13" fmla="*/ 0 h 17"/>
              <a:gd name="T14" fmla="*/ 2147483647 w 16"/>
              <a:gd name="T15" fmla="*/ 2147483647 h 17"/>
              <a:gd name="T16" fmla="*/ 2147483647 w 16"/>
              <a:gd name="T17" fmla="*/ 2147483647 h 17"/>
              <a:gd name="T18" fmla="*/ 0 w 16"/>
              <a:gd name="T19" fmla="*/ 2147483647 h 17"/>
              <a:gd name="T20" fmla="*/ 0 w 16"/>
              <a:gd name="T21" fmla="*/ 2147483647 h 17"/>
              <a:gd name="T22" fmla="*/ 0 w 16"/>
              <a:gd name="T23" fmla="*/ 2147483647 h 17"/>
              <a:gd name="T24" fmla="*/ 0 w 16"/>
              <a:gd name="T25" fmla="*/ 2147483647 h 17"/>
              <a:gd name="T26" fmla="*/ 2147483647 w 16"/>
              <a:gd name="T27" fmla="*/ 2147483647 h 17"/>
              <a:gd name="T28" fmla="*/ 2147483647 w 16"/>
              <a:gd name="T29" fmla="*/ 2147483647 h 17"/>
              <a:gd name="T30" fmla="*/ 2147483647 w 16"/>
              <a:gd name="T31" fmla="*/ 2147483647 h 17"/>
              <a:gd name="T32" fmla="*/ 2147483647 w 16"/>
              <a:gd name="T33" fmla="*/ 2147483647 h 17"/>
              <a:gd name="T34" fmla="*/ 2147483647 w 16"/>
              <a:gd name="T35" fmla="*/ 2147483647 h 17"/>
              <a:gd name="T36" fmla="*/ 2147483647 w 16"/>
              <a:gd name="T37" fmla="*/ 2147483647 h 17"/>
              <a:gd name="T38" fmla="*/ 2147483647 w 16"/>
              <a:gd name="T39" fmla="*/ 2147483647 h 17"/>
              <a:gd name="T40" fmla="*/ 2147483647 w 16"/>
              <a:gd name="T41" fmla="*/ 2147483647 h 17"/>
              <a:gd name="T42" fmla="*/ 2147483647 w 16"/>
              <a:gd name="T43" fmla="*/ 2147483647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"/>
              <a:gd name="T67" fmla="*/ 0 h 17"/>
              <a:gd name="T68" fmla="*/ 16 w 1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" h="17">
                <a:moveTo>
                  <a:pt x="16" y="9"/>
                </a:moveTo>
                <a:lnTo>
                  <a:pt x="16" y="9"/>
                </a:lnTo>
                <a:lnTo>
                  <a:pt x="16" y="5"/>
                </a:lnTo>
                <a:lnTo>
                  <a:pt x="14" y="3"/>
                </a:lnTo>
                <a:lnTo>
                  <a:pt x="10" y="1"/>
                </a:lnTo>
                <a:lnTo>
                  <a:pt x="9" y="0"/>
                </a:lnTo>
                <a:lnTo>
                  <a:pt x="5" y="1"/>
                </a:lnTo>
                <a:lnTo>
                  <a:pt x="1" y="3"/>
                </a:ln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1" y="14"/>
                </a:lnTo>
                <a:lnTo>
                  <a:pt x="5" y="16"/>
                </a:lnTo>
                <a:lnTo>
                  <a:pt x="9" y="17"/>
                </a:lnTo>
                <a:lnTo>
                  <a:pt x="10" y="16"/>
                </a:lnTo>
                <a:lnTo>
                  <a:pt x="14" y="14"/>
                </a:lnTo>
                <a:lnTo>
                  <a:pt x="16" y="12"/>
                </a:lnTo>
                <a:lnTo>
                  <a:pt x="16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Line 43"/>
          <p:cNvSpPr>
            <a:spLocks noChangeShapeType="1"/>
          </p:cNvSpPr>
          <p:nvPr/>
        </p:nvSpPr>
        <p:spPr bwMode="auto">
          <a:xfrm>
            <a:off x="5443539" y="1377950"/>
            <a:ext cx="2492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Freeform 44"/>
          <p:cNvSpPr>
            <a:spLocks/>
          </p:cNvSpPr>
          <p:nvPr/>
        </p:nvSpPr>
        <p:spPr bwMode="auto">
          <a:xfrm>
            <a:off x="5681663" y="1363664"/>
            <a:ext cx="25400" cy="28575"/>
          </a:xfrm>
          <a:custGeom>
            <a:avLst/>
            <a:gdLst>
              <a:gd name="T0" fmla="*/ 2147483647 w 16"/>
              <a:gd name="T1" fmla="*/ 2147483647 h 18"/>
              <a:gd name="T2" fmla="*/ 2147483647 w 16"/>
              <a:gd name="T3" fmla="*/ 2147483647 h 18"/>
              <a:gd name="T4" fmla="*/ 2147483647 w 16"/>
              <a:gd name="T5" fmla="*/ 2147483647 h 18"/>
              <a:gd name="T6" fmla="*/ 2147483647 w 16"/>
              <a:gd name="T7" fmla="*/ 2147483647 h 18"/>
              <a:gd name="T8" fmla="*/ 2147483647 w 16"/>
              <a:gd name="T9" fmla="*/ 2147483647 h 18"/>
              <a:gd name="T10" fmla="*/ 2147483647 w 16"/>
              <a:gd name="T11" fmla="*/ 2147483647 h 18"/>
              <a:gd name="T12" fmla="*/ 2147483647 w 16"/>
              <a:gd name="T13" fmla="*/ 2147483647 h 18"/>
              <a:gd name="T14" fmla="*/ 2147483647 w 16"/>
              <a:gd name="T15" fmla="*/ 2147483647 h 18"/>
              <a:gd name="T16" fmla="*/ 2147483647 w 16"/>
              <a:gd name="T17" fmla="*/ 2147483647 h 18"/>
              <a:gd name="T18" fmla="*/ 2147483647 w 16"/>
              <a:gd name="T19" fmla="*/ 2147483647 h 18"/>
              <a:gd name="T20" fmla="*/ 2147483647 w 16"/>
              <a:gd name="T21" fmla="*/ 0 h 18"/>
              <a:gd name="T22" fmla="*/ 2147483647 w 16"/>
              <a:gd name="T23" fmla="*/ 0 h 18"/>
              <a:gd name="T24" fmla="*/ 2147483647 w 16"/>
              <a:gd name="T25" fmla="*/ 2147483647 h 18"/>
              <a:gd name="T26" fmla="*/ 2147483647 w 16"/>
              <a:gd name="T27" fmla="*/ 2147483647 h 18"/>
              <a:gd name="T28" fmla="*/ 0 w 16"/>
              <a:gd name="T29" fmla="*/ 2147483647 h 18"/>
              <a:gd name="T30" fmla="*/ 0 w 16"/>
              <a:gd name="T31" fmla="*/ 2147483647 h 18"/>
              <a:gd name="T32" fmla="*/ 0 w 16"/>
              <a:gd name="T33" fmla="*/ 2147483647 h 18"/>
              <a:gd name="T34" fmla="*/ 0 w 16"/>
              <a:gd name="T35" fmla="*/ 2147483647 h 18"/>
              <a:gd name="T36" fmla="*/ 2147483647 w 16"/>
              <a:gd name="T37" fmla="*/ 2147483647 h 18"/>
              <a:gd name="T38" fmla="*/ 2147483647 w 16"/>
              <a:gd name="T39" fmla="*/ 2147483647 h 18"/>
              <a:gd name="T40" fmla="*/ 2147483647 w 16"/>
              <a:gd name="T41" fmla="*/ 2147483647 h 18"/>
              <a:gd name="T42" fmla="*/ 2147483647 w 16"/>
              <a:gd name="T43" fmla="*/ 2147483647 h 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"/>
              <a:gd name="T67" fmla="*/ 0 h 18"/>
              <a:gd name="T68" fmla="*/ 16 w 16"/>
              <a:gd name="T69" fmla="*/ 18 h 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" h="18">
                <a:moveTo>
                  <a:pt x="7" y="18"/>
                </a:moveTo>
                <a:lnTo>
                  <a:pt x="7" y="18"/>
                </a:lnTo>
                <a:lnTo>
                  <a:pt x="10" y="16"/>
                </a:lnTo>
                <a:lnTo>
                  <a:pt x="14" y="14"/>
                </a:lnTo>
                <a:lnTo>
                  <a:pt x="16" y="13"/>
                </a:lnTo>
                <a:lnTo>
                  <a:pt x="16" y="9"/>
                </a:lnTo>
                <a:lnTo>
                  <a:pt x="16" y="6"/>
                </a:lnTo>
                <a:lnTo>
                  <a:pt x="14" y="4"/>
                </a:lnTo>
                <a:lnTo>
                  <a:pt x="10" y="2"/>
                </a:lnTo>
                <a:lnTo>
                  <a:pt x="7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  <a:lnTo>
                  <a:pt x="0" y="9"/>
                </a:lnTo>
                <a:lnTo>
                  <a:pt x="0" y="13"/>
                </a:lnTo>
                <a:lnTo>
                  <a:pt x="2" y="14"/>
                </a:lnTo>
                <a:lnTo>
                  <a:pt x="3" y="16"/>
                </a:lnTo>
                <a:lnTo>
                  <a:pt x="7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Freeform 45"/>
          <p:cNvSpPr>
            <a:spLocks/>
          </p:cNvSpPr>
          <p:nvPr/>
        </p:nvSpPr>
        <p:spPr bwMode="auto">
          <a:xfrm>
            <a:off x="5832475" y="1674813"/>
            <a:ext cx="25400" cy="23812"/>
          </a:xfrm>
          <a:custGeom>
            <a:avLst/>
            <a:gdLst>
              <a:gd name="T0" fmla="*/ 2147483647 w 16"/>
              <a:gd name="T1" fmla="*/ 2147483647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2147483647 w 16"/>
              <a:gd name="T9" fmla="*/ 2147483647 h 15"/>
              <a:gd name="T10" fmla="*/ 2147483647 w 16"/>
              <a:gd name="T11" fmla="*/ 2147483647 h 15"/>
              <a:gd name="T12" fmla="*/ 2147483647 w 16"/>
              <a:gd name="T13" fmla="*/ 2147483647 h 15"/>
              <a:gd name="T14" fmla="*/ 2147483647 w 16"/>
              <a:gd name="T15" fmla="*/ 2147483647 h 15"/>
              <a:gd name="T16" fmla="*/ 2147483647 w 16"/>
              <a:gd name="T17" fmla="*/ 2147483647 h 15"/>
              <a:gd name="T18" fmla="*/ 2147483647 w 16"/>
              <a:gd name="T19" fmla="*/ 0 h 15"/>
              <a:gd name="T20" fmla="*/ 2147483647 w 16"/>
              <a:gd name="T21" fmla="*/ 0 h 15"/>
              <a:gd name="T22" fmla="*/ 2147483647 w 16"/>
              <a:gd name="T23" fmla="*/ 0 h 15"/>
              <a:gd name="T24" fmla="*/ 2147483647 w 16"/>
              <a:gd name="T25" fmla="*/ 0 h 15"/>
              <a:gd name="T26" fmla="*/ 2147483647 w 16"/>
              <a:gd name="T27" fmla="*/ 2147483647 h 15"/>
              <a:gd name="T28" fmla="*/ 0 w 16"/>
              <a:gd name="T29" fmla="*/ 2147483647 h 15"/>
              <a:gd name="T30" fmla="*/ 0 w 16"/>
              <a:gd name="T31" fmla="*/ 2147483647 h 15"/>
              <a:gd name="T32" fmla="*/ 0 w 16"/>
              <a:gd name="T33" fmla="*/ 2147483647 h 15"/>
              <a:gd name="T34" fmla="*/ 0 w 16"/>
              <a:gd name="T35" fmla="*/ 2147483647 h 15"/>
              <a:gd name="T36" fmla="*/ 2147483647 w 16"/>
              <a:gd name="T37" fmla="*/ 2147483647 h 15"/>
              <a:gd name="T38" fmla="*/ 2147483647 w 16"/>
              <a:gd name="T39" fmla="*/ 2147483647 h 15"/>
              <a:gd name="T40" fmla="*/ 2147483647 w 16"/>
              <a:gd name="T41" fmla="*/ 2147483647 h 15"/>
              <a:gd name="T42" fmla="*/ 2147483647 w 16"/>
              <a:gd name="T43" fmla="*/ 2147483647 h 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"/>
              <a:gd name="T67" fmla="*/ 0 h 15"/>
              <a:gd name="T68" fmla="*/ 16 w 16"/>
              <a:gd name="T69" fmla="*/ 15 h 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" h="15">
                <a:moveTo>
                  <a:pt x="7" y="15"/>
                </a:moveTo>
                <a:lnTo>
                  <a:pt x="7" y="15"/>
                </a:lnTo>
                <a:lnTo>
                  <a:pt x="10" y="15"/>
                </a:lnTo>
                <a:lnTo>
                  <a:pt x="12" y="14"/>
                </a:lnTo>
                <a:lnTo>
                  <a:pt x="14" y="12"/>
                </a:lnTo>
                <a:lnTo>
                  <a:pt x="16" y="8"/>
                </a:lnTo>
                <a:lnTo>
                  <a:pt x="14" y="5"/>
                </a:lnTo>
                <a:lnTo>
                  <a:pt x="12" y="1"/>
                </a:lnTo>
                <a:lnTo>
                  <a:pt x="10" y="0"/>
                </a:lnTo>
                <a:lnTo>
                  <a:pt x="7" y="0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3" y="15"/>
                </a:lnTo>
                <a:lnTo>
                  <a:pt x="7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Line 46"/>
          <p:cNvSpPr>
            <a:spLocks noChangeShapeType="1"/>
          </p:cNvSpPr>
          <p:nvPr/>
        </p:nvSpPr>
        <p:spPr bwMode="auto">
          <a:xfrm>
            <a:off x="5541964" y="1377951"/>
            <a:ext cx="301625" cy="309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Rectangle 47"/>
          <p:cNvSpPr>
            <a:spLocks noChangeArrowheads="1"/>
          </p:cNvSpPr>
          <p:nvPr/>
        </p:nvSpPr>
        <p:spPr bwMode="auto">
          <a:xfrm>
            <a:off x="7689850" y="3616325"/>
            <a:ext cx="13497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8. At termination, the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ribosome detaches from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the ER; ribosomal subunits</a:t>
            </a:r>
          </a:p>
          <a:p>
            <a:pPr eaLnBrk="1" hangingPunct="1"/>
            <a:r>
              <a:rPr lang="en-US" altLang="en-US" sz="900" b="1">
                <a:solidFill>
                  <a:srgbClr val="000000"/>
                </a:solidFill>
              </a:rPr>
              <a:t>and the mRNA dissociate.</a:t>
            </a:r>
          </a:p>
        </p:txBody>
      </p:sp>
    </p:spTree>
    <p:extLst>
      <p:ext uri="{BB962C8B-B14F-4D97-AF65-F5344CB8AC3E}">
        <p14:creationId xmlns:p14="http://schemas.microsoft.com/office/powerpoint/2010/main" val="27002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Mutations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A mutation is a mistake in the DNA sequence.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Most mutations are harmless, and cause no change in function.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Changes in DNA can lead to changes in protein shape, affecting function.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Mutations can cause overproduction or underproduction of proteins, which can cause disease.</a:t>
            </a:r>
          </a:p>
        </p:txBody>
      </p:sp>
    </p:spTree>
    <p:extLst>
      <p:ext uri="{BB962C8B-B14F-4D97-AF65-F5344CB8AC3E}">
        <p14:creationId xmlns:p14="http://schemas.microsoft.com/office/powerpoint/2010/main" val="9028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Point Mutation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One letter is changed.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Changes mRNA codon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Changes amino acid or is “silent”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Changes protein – it will be the wrong shape.</a:t>
            </a:r>
          </a:p>
          <a:p>
            <a:pPr lvl="1"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Example:  Sickle-cell anemia</a:t>
            </a:r>
          </a:p>
          <a:p>
            <a:pPr eaLnBrk="1" hangingPunct="1"/>
            <a:endParaRPr lang="en-US" altLang="en-US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Frameshift Mutation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Frameshift Mutation ~ A letter or sequence of letters is added OR deleted.  This changes the entire DNA sequence after the added/deleted letter.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Changes all of the mRNA codons after the mistake.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Changes all the 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Changes the entire protein.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Example:  Gene for high cholesterol, heart arrhythmia, Tay-Sach’s disease.</a:t>
            </a:r>
          </a:p>
        </p:txBody>
      </p:sp>
    </p:spTree>
    <p:extLst>
      <p:ext uri="{BB962C8B-B14F-4D97-AF65-F5344CB8AC3E}">
        <p14:creationId xmlns:p14="http://schemas.microsoft.com/office/powerpoint/2010/main" val="37458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FFFF00"/>
                </a:solidFill>
                <a:latin typeface="Arial" charset="0"/>
              </a:rPr>
              <a:t>Two Types of Frameshift Mutation</a:t>
            </a:r>
          </a:p>
        </p:txBody>
      </p:sp>
      <p:graphicFrame>
        <p:nvGraphicFramePr>
          <p:cNvPr id="36904" name="Group 40"/>
          <p:cNvGraphicFramePr>
            <a:graphicFrameLocks noGrp="1"/>
          </p:cNvGraphicFramePr>
          <p:nvPr>
            <p:ph type="tbl" idx="1"/>
          </p:nvPr>
        </p:nvGraphicFramePr>
        <p:xfrm>
          <a:off x="1981200" y="2743200"/>
          <a:ext cx="8305800" cy="2667000"/>
        </p:xfrm>
        <a:graphic>
          <a:graphicData uri="http://schemas.openxmlformats.org/drawingml/2006/table">
            <a:tbl>
              <a:tblPr/>
              <a:tblGrid>
                <a:gridCol w="4114800"/>
                <a:gridCol w="4191000"/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GATTACAACATTAG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GATTACATACATTAG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GATTACACATTAG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Arial" panose="020B0604020202020204" pitchFamily="34" charset="0"/>
              </a:rPr>
              <a:t>Gene Regulation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981200"/>
            <a:ext cx="8458200" cy="3124200"/>
          </a:xfrm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</a:rPr>
              <a:t>Gene Regulation ~ Process of turning genes “on” or “off”.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>
                <a:solidFill>
                  <a:srgbClr val="FFFF00"/>
                </a:solidFill>
                <a:latin typeface="Arial" panose="020B0604020202020204" pitchFamily="34" charset="0"/>
              </a:rPr>
              <a:t>Genes can be regulated by: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Temperature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Hormones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Presence of correct substrate.</a:t>
            </a:r>
          </a:p>
        </p:txBody>
      </p:sp>
    </p:spTree>
    <p:extLst>
      <p:ext uri="{BB962C8B-B14F-4D97-AF65-F5344CB8AC3E}">
        <p14:creationId xmlns:p14="http://schemas.microsoft.com/office/powerpoint/2010/main" val="17214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Arctic Foxes</a:t>
            </a:r>
          </a:p>
        </p:txBody>
      </p:sp>
      <p:pic>
        <p:nvPicPr>
          <p:cNvPr id="29699" name="Picture 6" descr="fox in the snow, Keith Morehouse, U.S. Fish and Wildlife Service, license: public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1"/>
            <a:ext cx="43434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afox_su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1"/>
            <a:ext cx="40386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438400" y="152401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  <a:latin typeface="Myriad Web" pitchFamily="34" charset="0"/>
              </a:rPr>
              <a:t>Genetics </a:t>
            </a:r>
            <a:r>
              <a:rPr lang="en-US" altLang="en-US" b="1">
                <a:solidFill>
                  <a:srgbClr val="FFFF00"/>
                </a:solidFill>
                <a:latin typeface="Myriad Web" pitchFamily="34" charset="0"/>
              </a:rPr>
              <a:t>~ The study of heredity.</a:t>
            </a:r>
          </a:p>
        </p:txBody>
      </p:sp>
      <p:pic>
        <p:nvPicPr>
          <p:cNvPr id="4099" name="Picture 5" descr="Spooled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66801"/>
            <a:ext cx="18938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676400" y="1066800"/>
            <a:ext cx="5562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DNA</a:t>
            </a: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 ~ Deoxyribonucleic acid.</a:t>
            </a:r>
          </a:p>
          <a:p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DNA contains codes for </a:t>
            </a:r>
          </a:p>
          <a:p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making cell proteins.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752600" y="2667001"/>
            <a:ext cx="594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Gene</a:t>
            </a: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 ~ One of the individual protein</a:t>
            </a:r>
          </a:p>
          <a:p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codes on DNA.  The genes on 	DNA can vary from one 	individual to another. 	</a:t>
            </a:r>
            <a:endParaRPr lang="en-US" altLang="en-US">
              <a:solidFill>
                <a:srgbClr val="FFFF00"/>
              </a:solidFill>
              <a:latin typeface="Myriad Web" pitchFamily="34" charset="0"/>
            </a:endParaRPr>
          </a:p>
        </p:txBody>
      </p:sp>
      <p:pic>
        <p:nvPicPr>
          <p:cNvPr id="4102" name="Picture 8" descr="Today's Co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1"/>
            <a:ext cx="586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Yellow, Chocolate and Black Labs</a:t>
            </a:r>
          </a:p>
        </p:txBody>
      </p:sp>
      <p:pic>
        <p:nvPicPr>
          <p:cNvPr id="30723" name="Picture 6" descr="LabradorRetrieversJakeHamletOthelloYellowBlackChocola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33550"/>
            <a:ext cx="6858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Cell Specialization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Most of an organism’s cells have the same DNA but differ based on the expression of genes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Gene regulation allows for cell specialization by increasing the versatility and adaptability of an organism by allowing the cell to express proteins when needed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Cell Specialization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FFFF00"/>
                </a:solidFill>
                <a:latin typeface="Tahoma" panose="020B0604030504040204" pitchFamily="34" charset="0"/>
              </a:rPr>
              <a:t>Cell specialization</a:t>
            </a:r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- cells are tailored to specific jobs in tissues and organs.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FFFF00"/>
                </a:solidFill>
                <a:latin typeface="Tahoma" panose="020B0604030504040204" pitchFamily="34" charset="0"/>
              </a:rPr>
              <a:t>Stem cell</a:t>
            </a:r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- cell that can become any type of cell (all of its genes can potentially be used)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FFFF00"/>
                </a:solidFill>
                <a:latin typeface="Tahoma" panose="020B0604030504040204" pitchFamily="34" charset="0"/>
              </a:rPr>
              <a:t>Differentiation</a:t>
            </a:r>
            <a:r>
              <a:rPr lang="en-US" altLang="en-US" smtClean="0">
                <a:solidFill>
                  <a:srgbClr val="FFFF00"/>
                </a:solidFill>
                <a:latin typeface="Tahoma" panose="020B0604030504040204" pitchFamily="34" charset="0"/>
              </a:rPr>
              <a:t>- shaping of a cell into a particular type of cell by the selective switching of genes.</a:t>
            </a:r>
          </a:p>
        </p:txBody>
      </p:sp>
    </p:spTree>
    <p:extLst>
      <p:ext uri="{BB962C8B-B14F-4D97-AF65-F5344CB8AC3E}">
        <p14:creationId xmlns:p14="http://schemas.microsoft.com/office/powerpoint/2010/main" val="13003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gure 1.2: Protein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1"/>
            <a:ext cx="67056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780-004-BB3E8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"/>
          <a:stretch>
            <a:fillRect/>
          </a:stretch>
        </p:blipFill>
        <p:spPr bwMode="auto">
          <a:xfrm>
            <a:off x="2971800" y="304800"/>
            <a:ext cx="64008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rotein_synthesis_at_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1"/>
            <a:ext cx="7924800" cy="4919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4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3886200" cy="34417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1828801"/>
            <a:ext cx="3962400" cy="37258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Myriad Web" pitchFamily="34" charset="0"/>
              </a:rPr>
              <a:t>Chromatin</a:t>
            </a: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 ~ DNA 	coated in protective 	proteins.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Myriad Web" pitchFamily="34" charset="0"/>
              </a:rPr>
              <a:t>Chromosome</a:t>
            </a: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 ~ 	Chromatin that has 	been copied and 	coiled up into an X 	shape to prepare for 	cell division.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33600" y="533401"/>
            <a:ext cx="3962400" cy="5889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Myriad Web" pitchFamily="34" charset="0"/>
              </a:rPr>
              <a:t>DNA in the Nucleus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77000" y="4038601"/>
            <a:ext cx="3962400" cy="24749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Parts of a chromosome: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Histones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Centromere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Sister Chromatids / daughter chromosomes</a:t>
            </a:r>
          </a:p>
        </p:txBody>
      </p:sp>
    </p:spTree>
    <p:extLst>
      <p:ext uri="{BB962C8B-B14F-4D97-AF65-F5344CB8AC3E}">
        <p14:creationId xmlns:p14="http://schemas.microsoft.com/office/powerpoint/2010/main" val="19549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52600" y="914401"/>
            <a:ext cx="50292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Double Helix</a:t>
            </a: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 ~ </a:t>
            </a:r>
            <a:r>
              <a:rPr lang="en-US" altLang="en-US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DNA is shaped 	like a twisted ladder.  The 	ladder is made up of 	nucleotides</a:t>
            </a: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Nucleotide</a:t>
            </a: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 ~ </a:t>
            </a:r>
            <a:r>
              <a:rPr lang="en-US" altLang="en-US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One of the units 	that form the DNA ladder.  	Each nucleotide is made up 	of three parts: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1.  Phosphate (PO</a:t>
            </a:r>
            <a:r>
              <a:rPr lang="en-US" altLang="en-US" sz="2800" baseline="-300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2.  Deoxyribose sugar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3.  Nitrogen base</a:t>
            </a:r>
          </a:p>
        </p:txBody>
      </p:sp>
      <p:pic>
        <p:nvPicPr>
          <p:cNvPr id="6147" name="Picture 3" descr="DNA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1"/>
            <a:ext cx="31321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480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The Structure of DNA</a:t>
            </a:r>
            <a:r>
              <a:rPr lang="en-US" altLang="en-US" sz="3600" b="1">
                <a:solidFill>
                  <a:srgbClr val="FFFF66"/>
                </a:solidFill>
                <a:latin typeface="Myriad Web" pitchFamily="34" charset="0"/>
                <a:cs typeface="Times New Roman" panose="02020603050405020304" pitchFamily="18" charset="0"/>
              </a:rPr>
              <a:t>	</a:t>
            </a:r>
            <a:endParaRPr lang="en-US" altLang="en-US" sz="3200" b="1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239000" y="3200400"/>
            <a:ext cx="3124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Myriad Web" pitchFamily="34" charset="0"/>
              </a:rPr>
              <a:t>Base Pairs</a:t>
            </a: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 ~ The      	nitrogen bases 	always match 	up the same 	way: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Myriad Web" pitchFamily="34" charset="0"/>
              </a:rPr>
              <a:t>Adenine – Thymine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  <a:latin typeface="Myriad Web" pitchFamily="34" charset="0"/>
              </a:rPr>
              <a:t>Guanine – Cytosine</a:t>
            </a:r>
          </a:p>
        </p:txBody>
      </p:sp>
    </p:spTree>
    <p:extLst>
      <p:ext uri="{BB962C8B-B14F-4D97-AF65-F5344CB8AC3E}">
        <p14:creationId xmlns:p14="http://schemas.microsoft.com/office/powerpoint/2010/main" val="33185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09800" y="5181601"/>
            <a:ext cx="754380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A sample of DNA is found to contain 15% adenine.  What would the percentage of thymine be?  Cytosine? Guanine?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 bwMode="auto">
          <a:xfrm>
            <a:off x="1828800" y="381000"/>
            <a:ext cx="8483600" cy="456565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609600"/>
            <a:ext cx="8258175" cy="1143000"/>
          </a:xfrm>
          <a:solidFill>
            <a:schemeClr val="accent2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  <a:latin typeface="Arial" panose="020B0604020202020204" pitchFamily="34" charset="0"/>
              </a:rPr>
              <a:t>Race to Discover the Double Helix</a:t>
            </a:r>
          </a:p>
        </p:txBody>
      </p:sp>
      <p:pic>
        <p:nvPicPr>
          <p:cNvPr id="8195" name="Picture 5" descr="watson_c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1"/>
            <a:ext cx="3048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frank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1"/>
            <a:ext cx="28956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133600" y="5029201"/>
            <a:ext cx="3886200" cy="17446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Crick &amp; Watson ~ 1953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They publish their findings in </a:t>
            </a:r>
            <a:r>
              <a:rPr lang="en-US" altLang="en-US" i="1">
                <a:solidFill>
                  <a:srgbClr val="FFFF00"/>
                </a:solidFill>
                <a:latin typeface="Arial" panose="020B0604020202020204" pitchFamily="34" charset="0"/>
              </a:rPr>
              <a:t>Nature</a:t>
            </a: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.  They win the Nobel Prize in 1962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477001" y="5029200"/>
            <a:ext cx="3967163" cy="1625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latin typeface="Arial" panose="020B0604020202020204" pitchFamily="34" charset="0"/>
              </a:rPr>
              <a:t>Rosalind Franklin ~ Worked with DNA and X-Ray crystallography.  Her pictures supplied Crick &amp; Watson with their proof.  She died in 1958.</a:t>
            </a:r>
          </a:p>
        </p:txBody>
      </p:sp>
    </p:spTree>
    <p:extLst>
      <p:ext uri="{BB962C8B-B14F-4D97-AF65-F5344CB8AC3E}">
        <p14:creationId xmlns:p14="http://schemas.microsoft.com/office/powerpoint/2010/main" val="16257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438400" y="381001"/>
            <a:ext cx="3124200" cy="5889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Myriad Web" pitchFamily="34" charset="0"/>
              </a:rPr>
              <a:t>Copying DNA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77000" y="152400"/>
            <a:ext cx="3810000" cy="6553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Myriad Web" pitchFamily="34" charset="0"/>
              </a:rPr>
              <a:t>Replication</a:t>
            </a: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 ~ Process by which two full new strands of DNA are made.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Enzymes in the nucleus  unzip the base pairs.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Loose nucleotides match up with the exposed bases on each half of the unzipped DNA.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FFFF00"/>
                </a:solidFill>
                <a:latin typeface="Myriad Web" pitchFamily="34" charset="0"/>
              </a:rPr>
              <a:t>Enzymes bond the new nucleotides in place, forming two full copies of DNA.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6" b="3600"/>
          <a:stretch>
            <a:fillRect/>
          </a:stretch>
        </p:blipFill>
        <p:spPr bwMode="auto">
          <a:xfrm>
            <a:off x="1676401" y="1219200"/>
            <a:ext cx="4410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</a:rPr>
              <a:t>DNA Replication (copying)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52600" y="3962401"/>
            <a:ext cx="876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Step 1:  Original DNA is unzipped.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Step 2:  New nucleotides match up with both sides of the unzipped 	DNA.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Step 3:  When all the nucleotides have matched up, there are two 	complete sets of DNA.  Each is half of an old strand and half 	of a new strand.</a:t>
            </a:r>
          </a:p>
        </p:txBody>
      </p:sp>
      <p:pic>
        <p:nvPicPr>
          <p:cNvPr id="10244" name="Picture 5" descr="16-07-DNAReplication-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4"/>
          <a:stretch>
            <a:fillRect/>
          </a:stretch>
        </p:blipFill>
        <p:spPr bwMode="auto">
          <a:xfrm>
            <a:off x="1676401" y="1676400"/>
            <a:ext cx="8721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967</Words>
  <Application>Microsoft Office PowerPoint</Application>
  <PresentationFormat>Widescreen</PresentationFormat>
  <Paragraphs>228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Copperplate Gothic Bold</vt:lpstr>
      <vt:lpstr>Myriad Web</vt:lpstr>
      <vt:lpstr>Old English Text MT</vt:lpstr>
      <vt:lpstr>Symbol</vt:lpstr>
      <vt:lpstr>Tahoma</vt:lpstr>
      <vt:lpstr>Times New Roman</vt:lpstr>
      <vt:lpstr>Trebuchet MS</vt:lpstr>
      <vt:lpstr>Office Theme</vt:lpstr>
      <vt:lpstr>Microsoft Word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Race to Discover the Double Helix</vt:lpstr>
      <vt:lpstr>PowerPoint Presentation</vt:lpstr>
      <vt:lpstr>DNA Replication (copying)</vt:lpstr>
      <vt:lpstr>Theories of Replication</vt:lpstr>
      <vt:lpstr>The structure of RNA</vt:lpstr>
      <vt:lpstr>Differences between DNA and RNA</vt:lpstr>
      <vt:lpstr>Types of RNA</vt:lpstr>
      <vt:lpstr>PowerPoint Presentation</vt:lpstr>
      <vt:lpstr>PowerPoint Presentation</vt:lpstr>
      <vt:lpstr>PowerPoint Presentation</vt:lpstr>
      <vt:lpstr>PowerPoint Presentation</vt:lpstr>
      <vt:lpstr>Translation (Protein Synthesis)</vt:lpstr>
      <vt:lpstr>Codons</vt:lpstr>
      <vt:lpstr>Protein Synthesis</vt:lpstr>
      <vt:lpstr>Codon Chart for Amino Acids</vt:lpstr>
      <vt:lpstr>Put it together!</vt:lpstr>
      <vt:lpstr>PowerPoint Presentation</vt:lpstr>
      <vt:lpstr>Mutations</vt:lpstr>
      <vt:lpstr>Point Mutation</vt:lpstr>
      <vt:lpstr>Frameshift Mutation</vt:lpstr>
      <vt:lpstr>Two Types of Frameshift Mutation</vt:lpstr>
      <vt:lpstr>Gene Regulation</vt:lpstr>
      <vt:lpstr>Arctic Foxes</vt:lpstr>
      <vt:lpstr>Yellow, Chocolate and Black Labs</vt:lpstr>
      <vt:lpstr>Cell Specialization</vt:lpstr>
      <vt:lpstr>Cell Specialization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</cp:revision>
  <dcterms:created xsi:type="dcterms:W3CDTF">2015-10-21T11:25:57Z</dcterms:created>
  <dcterms:modified xsi:type="dcterms:W3CDTF">2015-10-21T11:27:00Z</dcterms:modified>
</cp:coreProperties>
</file>