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1B2B1-BF67-4A3E-BC57-922822E9FA2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7F82-96C3-4E89-A4D8-2428E1DAB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6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502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1544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109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1581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13015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674688"/>
            <a:ext cx="6127750" cy="3448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893762" y="4346575"/>
            <a:ext cx="5070475" cy="4122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802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0053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8056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4544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67993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9530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1583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22257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35081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9284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9308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4627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3499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7629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2596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51427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469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3222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06550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75888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3684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6362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35021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5323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738028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1259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29969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760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08897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1691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05503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12589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187233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22131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3234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0" name="Shape 5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79484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04724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91871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7229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54763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20829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11686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49395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342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3038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884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362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8148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6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91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1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9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4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30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828800" y="152401"/>
            <a:ext cx="99568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04800" y="1676401"/>
            <a:ext cx="56388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/>
            </a:lvl1pPr>
            <a:lvl2pPr marL="620713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58838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2"/>
          </p:nvPr>
        </p:nvSpPr>
        <p:spPr>
          <a:xfrm>
            <a:off x="6146800" y="1676401"/>
            <a:ext cx="56388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/>
            </a:lvl1pPr>
            <a:lvl2pPr marL="620713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58838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8970434" y="6408738"/>
            <a:ext cx="25590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5839883" y="6408738"/>
            <a:ext cx="31347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11529482" y="6408738"/>
            <a:ext cx="4889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pPr>
                <a:buClr>
                  <a:schemeClr val="dk1"/>
                </a:buClr>
                <a:buSzPct val="25000"/>
              </a:pPr>
              <a:t>‹#›</a:t>
            </a:fld>
            <a:endParaRPr lang="en-US" sz="10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201607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1828800" y="152401"/>
            <a:ext cx="99568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5638800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/>
            </a:lvl1pPr>
            <a:lvl2pPr marL="620713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58838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/>
          </a:p>
        </p:txBody>
      </p:sp>
      <p:sp>
        <p:nvSpPr>
          <p:cNvPr id="473" name="Shape 473"/>
          <p:cNvSpPr txBox="1">
            <a:spLocks noGrp="1"/>
          </p:cNvSpPr>
          <p:nvPr>
            <p:ph type="body" idx="2"/>
          </p:nvPr>
        </p:nvSpPr>
        <p:spPr>
          <a:xfrm>
            <a:off x="304800" y="4191000"/>
            <a:ext cx="5638800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/>
            </a:lvl1pPr>
            <a:lvl2pPr marL="620713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58838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body" idx="3"/>
          </p:nvPr>
        </p:nvSpPr>
        <p:spPr>
          <a:xfrm>
            <a:off x="6146800" y="1676401"/>
            <a:ext cx="56388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/>
            </a:lvl1pPr>
            <a:lvl2pPr marL="620713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58838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dt" idx="10"/>
          </p:nvPr>
        </p:nvSpPr>
        <p:spPr>
          <a:xfrm>
            <a:off x="8970434" y="6408738"/>
            <a:ext cx="25590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ftr" idx="11"/>
          </p:nvPr>
        </p:nvSpPr>
        <p:spPr>
          <a:xfrm>
            <a:off x="5839883" y="6408738"/>
            <a:ext cx="31347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>
            <a:off x="11529482" y="6408738"/>
            <a:ext cx="4889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pPr>
                <a:buClr>
                  <a:schemeClr val="dk1"/>
                </a:buClr>
                <a:buSzPct val="25000"/>
              </a:pPr>
              <a:t>‹#›</a:t>
            </a:fld>
            <a:endParaRPr lang="en-US" sz="10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89068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1828800" y="152401"/>
            <a:ext cx="99568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304800" y="1676401"/>
            <a:ext cx="56388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/>
            </a:lvl1pPr>
            <a:lvl2pPr marL="620713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58838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/>
          </a:p>
        </p:txBody>
      </p:sp>
      <p:sp>
        <p:nvSpPr>
          <p:cNvPr id="641" name="Shape 641"/>
          <p:cNvSpPr txBox="1">
            <a:spLocks noGrp="1"/>
          </p:cNvSpPr>
          <p:nvPr>
            <p:ph type="body" idx="2"/>
          </p:nvPr>
        </p:nvSpPr>
        <p:spPr>
          <a:xfrm>
            <a:off x="6146800" y="1676400"/>
            <a:ext cx="5638800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/>
            </a:lvl1pPr>
            <a:lvl2pPr marL="620713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58838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/>
          </a:p>
        </p:txBody>
      </p:sp>
      <p:sp>
        <p:nvSpPr>
          <p:cNvPr id="642" name="Shape 642"/>
          <p:cNvSpPr txBox="1">
            <a:spLocks noGrp="1"/>
          </p:cNvSpPr>
          <p:nvPr>
            <p:ph type="body" idx="3"/>
          </p:nvPr>
        </p:nvSpPr>
        <p:spPr>
          <a:xfrm>
            <a:off x="6146800" y="4191000"/>
            <a:ext cx="5638800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"/>
              <a:defRPr/>
            </a:lvl1pPr>
            <a:lvl2pPr marL="620713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58838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14300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4pPr>
            <a:lvl5pPr marL="137160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/>
            </a:lvl9pPr>
          </a:lstStyle>
          <a:p>
            <a:endParaRPr/>
          </a:p>
        </p:txBody>
      </p:sp>
      <p:sp>
        <p:nvSpPr>
          <p:cNvPr id="643" name="Shape 643"/>
          <p:cNvSpPr txBox="1">
            <a:spLocks noGrp="1"/>
          </p:cNvSpPr>
          <p:nvPr>
            <p:ph type="dt" idx="10"/>
          </p:nvPr>
        </p:nvSpPr>
        <p:spPr>
          <a:xfrm>
            <a:off x="8970434" y="6408738"/>
            <a:ext cx="25590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4" name="Shape 644"/>
          <p:cNvSpPr txBox="1">
            <a:spLocks noGrp="1"/>
          </p:cNvSpPr>
          <p:nvPr>
            <p:ph type="ftr" idx="11"/>
          </p:nvPr>
        </p:nvSpPr>
        <p:spPr>
          <a:xfrm>
            <a:off x="5839883" y="6408738"/>
            <a:ext cx="31347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sldNum" idx="12"/>
          </p:nvPr>
        </p:nvSpPr>
        <p:spPr>
          <a:xfrm>
            <a:off x="11529482" y="6408738"/>
            <a:ext cx="4889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z="100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pPr>
                <a:buClr>
                  <a:schemeClr val="dk1"/>
                </a:buClr>
                <a:buSzPct val="25000"/>
              </a:pPr>
              <a:t>‹#›</a:t>
            </a:fld>
            <a:endParaRPr lang="en-US" sz="10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158315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2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7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0FEE0A-215C-4DBC-832A-8D23DF1DA37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ABAA2F-D7DD-4C35-99F2-44203149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10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10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10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5.png"/><Relationship Id="rId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>
            <a:picLocks noGrp="1"/>
          </p:cNvPicPr>
          <p:nvPr>
            <p:ph type="ctrTitle"/>
          </p:nvPr>
        </p:nvPicPr>
        <p:blipFill rotWithShape="1">
          <a:blip r:embed="rId3">
            <a:alphaModFix/>
          </a:blip>
          <a:stretch/>
        </p:blipFill>
        <p:spPr>
          <a:xfrm>
            <a:off x="2050954" y="1634505"/>
            <a:ext cx="8090093" cy="184115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2209800" y="3611562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vert="horz" lIns="45700" tIns="45700" rIns="45700" bIns="45700" rtlCol="0" anchor="t" anchorCtr="0">
            <a:noAutofit/>
          </a:bodyPr>
          <a:lstStyle/>
          <a:p>
            <a:pPr marR="64008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7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Study of Living Things</a:t>
            </a:r>
          </a:p>
        </p:txBody>
      </p:sp>
    </p:spTree>
    <p:extLst>
      <p:ext uri="{BB962C8B-B14F-4D97-AF65-F5344CB8AC3E}">
        <p14:creationId xmlns:p14="http://schemas.microsoft.com/office/powerpoint/2010/main" val="3396296183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6725" y="274638"/>
            <a:ext cx="777240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sz="quarter" idx="13"/>
          </p:nvPr>
        </p:nvSpPr>
        <p:spPr>
          <a:xfrm>
            <a:off x="1981201" y="1603375"/>
            <a:ext cx="7696199" cy="48736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Growth and development is how living things </a:t>
            </a:r>
            <a:r>
              <a:rPr lang="en-US" sz="27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get larger and change over time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None/>
            </a:pP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indent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1" y="2971800"/>
            <a:ext cx="7223125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332626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3700" y="268287"/>
            <a:ext cx="8553450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sz="quarter" idx="13"/>
          </p:nvPr>
        </p:nvSpPr>
        <p:spPr>
          <a:xfrm>
            <a:off x="6553201" y="1600200"/>
            <a:ext cx="3809999" cy="48736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6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Reproduction</a:t>
            </a:r>
            <a:r>
              <a:rPr lang="en-US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is the </a:t>
            </a:r>
            <a:r>
              <a:rPr lang="en-US" sz="25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ability to produce offspring</a:t>
            </a:r>
            <a:r>
              <a:rPr lang="en-US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 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100" i="1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Sexual reproduction</a:t>
            </a:r>
            <a:r>
              <a:rPr lang="en-US" sz="21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involves the exchange of DNA or RNA between two parents.  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100" i="1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Asexual reproduction</a:t>
            </a:r>
            <a:r>
              <a:rPr lang="en-US" sz="21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occurs when cells break off of a parent to become an independent organism.</a:t>
            </a:r>
          </a:p>
          <a:p>
            <a:pPr marL="0" indent="0">
              <a:spcBef>
                <a:spcPts val="0"/>
              </a:spcBef>
              <a:buNone/>
            </a:pPr>
            <a:endParaRPr sz="21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1752600"/>
            <a:ext cx="4724400" cy="325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90062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9426" y="268287"/>
            <a:ext cx="8467725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sz="quarter" idx="13"/>
          </p:nvPr>
        </p:nvSpPr>
        <p:spPr>
          <a:xfrm>
            <a:off x="1981200" y="148113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Sex cells- egg and sperm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Skin cells- every 20 days entire epidermis renewed; the most rapid reproduction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Nerve cells- more slowly than skin cells</a:t>
            </a:r>
          </a:p>
          <a:p>
            <a:pPr marL="365125" indent="-146939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None/>
            </a:pP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BLOOD CELLS DO NOT REPRODUCE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BLOOD CELLS have NO nucleus</a:t>
            </a:r>
          </a:p>
        </p:txBody>
      </p:sp>
    </p:spTree>
    <p:extLst>
      <p:ext uri="{BB962C8B-B14F-4D97-AF65-F5344CB8AC3E}">
        <p14:creationId xmlns:p14="http://schemas.microsoft.com/office/powerpoint/2010/main" val="357776413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3700" y="268287"/>
            <a:ext cx="8553450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sz="quarter" idx="13"/>
          </p:nvPr>
        </p:nvSpPr>
        <p:spPr>
          <a:xfrm>
            <a:off x="1752601" y="1600200"/>
            <a:ext cx="3962399" cy="48736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Respiration is the </a:t>
            </a:r>
            <a:r>
              <a:rPr lang="en-US" sz="27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production of cellular energy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Aerobic respiration </a:t>
            </a:r>
            <a:r>
              <a:rPr lang="en-US" sz="2300" b="1" i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uses oxygen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1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Anaerobic</a:t>
            </a:r>
            <a:r>
              <a:rPr lang="en-US" sz="2300" b="1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respiration </a:t>
            </a:r>
            <a:r>
              <a:rPr lang="en-US" sz="23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does not use oxygen</a:t>
            </a:r>
          </a:p>
          <a:p>
            <a:pPr marL="620712" lvl="1" indent="-9366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indent="0">
              <a:spcBef>
                <a:spcPts val="0"/>
              </a:spcBef>
              <a:buNone/>
            </a:pP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1" y="1676401"/>
            <a:ext cx="3962399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801" y="2590800"/>
            <a:ext cx="3809999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 flipH="1">
            <a:off x="5943601" y="1219200"/>
            <a:ext cx="1904999" cy="114300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rgbClr val="00B0F0"/>
          </a:solidFill>
          <a:ln w="55000" cap="flat" cmpd="thickThin">
            <a:solidFill>
              <a:srgbClr val="1E768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O</a:t>
            </a:r>
            <a:r>
              <a:rPr lang="en-US" sz="3600" baseline="-25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lang="en-US" sz="36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600" i="1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In</a:t>
            </a:r>
          </a:p>
        </p:txBody>
      </p:sp>
      <p:sp>
        <p:nvSpPr>
          <p:cNvPr id="182" name="Shape 182"/>
          <p:cNvSpPr/>
          <p:nvPr/>
        </p:nvSpPr>
        <p:spPr>
          <a:xfrm>
            <a:off x="8153401" y="1219200"/>
            <a:ext cx="1904999" cy="114300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55000" cap="flat" cmpd="thickThin">
            <a:solidFill>
              <a:srgbClr val="1E768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sz="28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CO</a:t>
            </a:r>
            <a:r>
              <a:rPr lang="en-US" sz="2800" baseline="-25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lang="en-US" sz="28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i="1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428455359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1524000" y="210343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Shape 188"/>
          <p:cNvGrpSpPr/>
          <p:nvPr/>
        </p:nvGrpSpPr>
        <p:grpSpPr>
          <a:xfrm>
            <a:off x="4098925" y="2103437"/>
            <a:ext cx="3994150" cy="2651125"/>
            <a:chOff x="0" y="0"/>
            <a:chExt cx="3994150" cy="2651125"/>
          </a:xfrm>
        </p:grpSpPr>
        <p:sp>
          <p:nvSpPr>
            <p:cNvPr id="189" name="Shape 189"/>
            <p:cNvSpPr txBox="1"/>
            <p:nvPr/>
          </p:nvSpPr>
          <p:spPr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0" y="0"/>
              <a:ext cx="3994150" cy="26511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rgbClr val="FFFF00"/>
                </a:buClr>
                <a:buSzPct val="25000"/>
              </a:pPr>
              <a:r>
                <a:rPr lang="en-US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</a:p>
          </p:txBody>
        </p:sp>
      </p:grpSp>
      <p:sp>
        <p:nvSpPr>
          <p:cNvPr id="191" name="Shape 191"/>
          <p:cNvSpPr txBox="1"/>
          <p:nvPr/>
        </p:nvSpPr>
        <p:spPr>
          <a:xfrm>
            <a:off x="1524000" y="210343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Shape 192"/>
          <p:cNvGrpSpPr/>
          <p:nvPr/>
        </p:nvGrpSpPr>
        <p:grpSpPr>
          <a:xfrm>
            <a:off x="1905001" y="3733801"/>
            <a:ext cx="3917949" cy="2651125"/>
            <a:chOff x="0" y="0"/>
            <a:chExt cx="3917949" cy="2651125"/>
          </a:xfrm>
        </p:grpSpPr>
        <p:sp>
          <p:nvSpPr>
            <p:cNvPr id="193" name="Shape 193"/>
            <p:cNvSpPr txBox="1"/>
            <p:nvPr/>
          </p:nvSpPr>
          <p:spPr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0" y="0"/>
              <a:ext cx="3917949" cy="26511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Shape 195"/>
          <p:cNvSpPr txBox="1"/>
          <p:nvPr/>
        </p:nvSpPr>
        <p:spPr>
          <a:xfrm>
            <a:off x="1524000" y="210343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Shape 196"/>
          <p:cNvGrpSpPr/>
          <p:nvPr/>
        </p:nvGrpSpPr>
        <p:grpSpPr>
          <a:xfrm>
            <a:off x="4098925" y="2103437"/>
            <a:ext cx="3994150" cy="2651125"/>
            <a:chOff x="0" y="0"/>
            <a:chExt cx="3994150" cy="2651125"/>
          </a:xfrm>
        </p:grpSpPr>
        <p:sp>
          <p:nvSpPr>
            <p:cNvPr id="197" name="Shape 197"/>
            <p:cNvSpPr txBox="1"/>
            <p:nvPr/>
          </p:nvSpPr>
          <p:spPr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0" y="0"/>
              <a:ext cx="3994150" cy="26511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Shape 199"/>
          <p:cNvSpPr txBox="1"/>
          <p:nvPr/>
        </p:nvSpPr>
        <p:spPr>
          <a:xfrm>
            <a:off x="1828801" y="304801"/>
            <a:ext cx="8077199" cy="181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Homeostasis </a:t>
            </a:r>
            <a:r>
              <a:rPr lang="en-US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is a “steady state” that is maintained by individual cells and body systems.  Example:  Body temperature.</a:t>
            </a:r>
          </a:p>
          <a:p>
            <a:endParaRPr sz="24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447801"/>
            <a:ext cx="9144000" cy="464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857478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sz="quarter" idx="13"/>
          </p:nvPr>
        </p:nvSpPr>
        <p:spPr>
          <a:xfrm>
            <a:off x="5943600" y="1981200"/>
            <a:ext cx="4343400" cy="2819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</a:t>
            </a:r>
            <a:r>
              <a:rPr lang="en-US" sz="26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sum of all chemical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25000"/>
              <a:buNone/>
            </a:pPr>
            <a:r>
              <a:rPr lang="en-US" sz="26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processes occurring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25000"/>
              <a:buNone/>
            </a:pPr>
            <a:r>
              <a:rPr lang="en-US" sz="26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within an organism</a:t>
            </a:r>
            <a:r>
              <a:rPr lang="en-US" sz="2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 The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use of energy by an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25000"/>
              <a:buNone/>
            </a:pPr>
            <a:r>
              <a:rPr lang="en-US" sz="2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organism.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1" y="1"/>
            <a:ext cx="1904999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801" y="1828801"/>
            <a:ext cx="4117975" cy="32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217589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3663" y="146051"/>
            <a:ext cx="7735887" cy="12318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600200" y="1219201"/>
            <a:ext cx="6096000" cy="4876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63525">
              <a:lnSpc>
                <a:spcPct val="100000"/>
              </a:lnSpc>
              <a:spcBef>
                <a:spcPts val="0"/>
              </a:spcBef>
              <a:buSzPct val="68000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Water can separate to make ions:</a:t>
            </a:r>
          </a:p>
          <a:p>
            <a:pPr indent="-263525">
              <a:lnSpc>
                <a:spcPct val="100000"/>
              </a:lnSpc>
              <a:buNone/>
            </a:pP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>
              <a:lnSpc>
                <a:spcPct val="100000"/>
              </a:lnSpc>
              <a:buNone/>
            </a:pP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3525">
              <a:lnSpc>
                <a:spcPct val="100000"/>
              </a:lnSpc>
              <a:buSzPct val="68000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 ~ Measure of the number of H+ in a solution.  Scale goes from 0-14.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SzPct val="100000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 less than 7 = acid (more H</a:t>
            </a:r>
            <a:r>
              <a:rPr lang="en-US" sz="2300" baseline="30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+</a:t>
            </a: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than OH</a:t>
            </a:r>
            <a:r>
              <a:rPr lang="en-US" sz="2300" baseline="30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</a:t>
            </a: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SzPct val="100000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 greater than 7 = base (more OH</a:t>
            </a:r>
            <a:r>
              <a:rPr lang="en-US" sz="2300" baseline="30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</a:t>
            </a: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than H</a:t>
            </a:r>
            <a:r>
              <a:rPr lang="en-US" sz="2300" baseline="30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+</a:t>
            </a: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SzPct val="100000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 equal to 7 = neutral (equal H</a:t>
            </a:r>
            <a:r>
              <a:rPr lang="en-US" sz="2300" baseline="30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+</a:t>
            </a: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and OH</a:t>
            </a:r>
            <a:r>
              <a:rPr lang="en-US" sz="2300" baseline="30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</a:t>
            </a: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</a:p>
        </p:txBody>
      </p:sp>
      <p:pic>
        <p:nvPicPr>
          <p:cNvPr id="235" name="Shape 23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1752600"/>
            <a:ext cx="4229100" cy="80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5">
            <a:alphaModFix/>
          </a:blip>
          <a:srcRect l="14912" r="46737"/>
          <a:stretch/>
        </p:blipFill>
        <p:spPr>
          <a:xfrm>
            <a:off x="7772401" y="1447800"/>
            <a:ext cx="2743199" cy="4467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760681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1676400"/>
            <a:ext cx="3286124" cy="263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1201" y="1676401"/>
            <a:ext cx="3200399" cy="262413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057400" y="4495800"/>
            <a:ext cx="3048000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D4"/>
              </a:buClr>
              <a:buSzPct val="25000"/>
            </a:pPr>
            <a:r>
              <a:rPr lang="en-US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Inorganic ~ Materials that do not contain carbon and hydrogen.  </a:t>
            </a:r>
          </a:p>
          <a:p>
            <a:pPr>
              <a:spcBef>
                <a:spcPts val="900"/>
              </a:spcBef>
              <a:buClr>
                <a:srgbClr val="0000D4"/>
              </a:buClr>
              <a:buSzPct val="25000"/>
            </a:pPr>
            <a:r>
              <a:rPr lang="en-US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Ex:  Water, Carbon dioxide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6324601" y="4343400"/>
            <a:ext cx="3809999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D4"/>
              </a:buClr>
              <a:buSzPct val="25000"/>
            </a:pPr>
            <a:r>
              <a:rPr lang="en-US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Organic ~ Materials that contain carbon and hydrogen.  </a:t>
            </a:r>
          </a:p>
          <a:p>
            <a:pPr>
              <a:spcBef>
                <a:spcPts val="900"/>
              </a:spcBef>
              <a:buClr>
                <a:srgbClr val="0000D4"/>
              </a:buClr>
              <a:buSzPct val="25000"/>
            </a:pPr>
            <a:r>
              <a:rPr lang="en-US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Ex:  Living things and compounds that make up living things.</a:t>
            </a:r>
          </a:p>
        </p:txBody>
      </p:sp>
    </p:spTree>
    <p:extLst>
      <p:ext uri="{BB962C8B-B14F-4D97-AF65-F5344CB8AC3E}">
        <p14:creationId xmlns:p14="http://schemas.microsoft.com/office/powerpoint/2010/main" val="3026795624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>
            <a:spLocks noGrp="1"/>
          </p:cNvSpPr>
          <p:nvPr>
            <p:ph sz="quarter" idx="13"/>
          </p:nvPr>
        </p:nvSpPr>
        <p:spPr>
          <a:xfrm>
            <a:off x="1981200" y="148113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Four groups of macromolecules:</a:t>
            </a:r>
          </a:p>
          <a:p>
            <a:pPr marL="620712" lvl="1" indent="-239712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Carbohydrates</a:t>
            </a:r>
          </a:p>
          <a:p>
            <a:pPr marL="620712" lvl="1" indent="-239712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Lipid</a:t>
            </a:r>
          </a:p>
          <a:p>
            <a:pPr marL="620712" lvl="1" indent="-239712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Proteins </a:t>
            </a:r>
          </a:p>
          <a:p>
            <a:pPr marL="620712" lvl="1" indent="-239712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Nucleic acids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679576" y="-1828800"/>
            <a:ext cx="38099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1679576" y="-1828800"/>
            <a:ext cx="3809999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 l="32000" r="29999"/>
          <a:stretch/>
        </p:blipFill>
        <p:spPr>
          <a:xfrm>
            <a:off x="5105400" y="3200401"/>
            <a:ext cx="927100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 l="14912" t="6655" r="14778" b="9482"/>
          <a:stretch/>
        </p:blipFill>
        <p:spPr>
          <a:xfrm>
            <a:off x="8077201" y="3429000"/>
            <a:ext cx="2438399" cy="232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3601" y="3733800"/>
            <a:ext cx="2152649" cy="156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0" y="3352800"/>
            <a:ext cx="3543300" cy="2217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597851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>
            <a:spLocks noGrp="1"/>
          </p:cNvSpPr>
          <p:nvPr>
            <p:ph sz="quarter" idx="13"/>
          </p:nvPr>
        </p:nvSpPr>
        <p:spPr>
          <a:xfrm>
            <a:off x="1981200" y="148113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Macromolecules are organic materials made of smaller molecules that have been hooked together.</a:t>
            </a:r>
          </a:p>
          <a:p>
            <a:pPr marL="365125" indent="-26352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Polymerization ~ Process of joining small molecules to make a macromolecule.</a:t>
            </a:r>
          </a:p>
          <a:p>
            <a:pPr marL="365125" indent="-26352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Monomers ~ A building block of a macromolecule.  Each has a specific monomer.</a:t>
            </a:r>
          </a:p>
          <a:p>
            <a:pPr marL="365125" indent="-26352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Polymers = Macromolecule</a:t>
            </a:r>
          </a:p>
          <a:p>
            <a:pPr marL="365125" indent="-26352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Four groups of macromolecules:</a:t>
            </a:r>
          </a:p>
          <a:p>
            <a:pPr marL="620712" lvl="1" indent="-239712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Carbohydrates</a:t>
            </a:r>
          </a:p>
          <a:p>
            <a:pPr marL="620712" lvl="1" indent="-239712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Lipid</a:t>
            </a:r>
          </a:p>
          <a:p>
            <a:pPr marL="620712" lvl="1" indent="-239712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Proteins </a:t>
            </a:r>
          </a:p>
          <a:p>
            <a:pPr marL="620712" lvl="1" indent="-239712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Nucleic acids</a:t>
            </a:r>
          </a:p>
        </p:txBody>
      </p:sp>
    </p:spTree>
    <p:extLst>
      <p:ext uri="{BB962C8B-B14F-4D97-AF65-F5344CB8AC3E}">
        <p14:creationId xmlns:p14="http://schemas.microsoft.com/office/powerpoint/2010/main" val="266903058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>
            <a:picLocks noGrp="1"/>
          </p:cNvPicPr>
          <p:nvPr>
            <p:ph type="ctrTitle"/>
          </p:nvPr>
        </p:nvPicPr>
        <p:blipFill rotWithShape="1">
          <a:blip r:embed="rId3">
            <a:alphaModFix/>
          </a:blip>
          <a:stretch/>
        </p:blipFill>
        <p:spPr>
          <a:xfrm>
            <a:off x="2050954" y="1634505"/>
            <a:ext cx="8090093" cy="184115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2209800" y="3611562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vert="horz" lIns="45700" tIns="45700" rIns="45700" bIns="45700" rtlCol="0" anchor="t" anchorCtr="0">
            <a:noAutofit/>
          </a:bodyPr>
          <a:lstStyle/>
          <a:p>
            <a:pPr marR="64008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7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Life Processes and Biochemistry</a:t>
            </a:r>
          </a:p>
        </p:txBody>
      </p:sp>
    </p:spTree>
    <p:extLst>
      <p:ext uri="{BB962C8B-B14F-4D97-AF65-F5344CB8AC3E}">
        <p14:creationId xmlns:p14="http://schemas.microsoft.com/office/powerpoint/2010/main" val="4271454461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>
            <a:spLocks noGrp="1"/>
          </p:cNvSpPr>
          <p:nvPr>
            <p:ph sz="quarter" idx="13"/>
          </p:nvPr>
        </p:nvSpPr>
        <p:spPr>
          <a:xfrm>
            <a:off x="1981200" y="148113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Made of carbon, hydrogen and oxygen in a ratio of 1:2:1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Types:  Starches and sugars (saccharides)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Examples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Function:  Immediate energy, building some cell parts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Monomer:  Monosaccharide (simple sugar).  There are three monosaccharides: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Glucose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Fructose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Galactose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1" y="4038601"/>
            <a:ext cx="2395537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4572001" y="4800600"/>
            <a:ext cx="25145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40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40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40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41409436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>
            <a:spLocks noGrp="1"/>
          </p:cNvSpPr>
          <p:nvPr>
            <p:ph sz="quarter" idx="13"/>
          </p:nvPr>
        </p:nvSpPr>
        <p:spPr>
          <a:xfrm>
            <a:off x="1981200" y="148113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Glucose- “blood sugar”; the immediate source of energy for cellular respiration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Galactose- a sugar in milk 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Fructose- a sugar found in honey</a:t>
            </a:r>
          </a:p>
          <a:p>
            <a:pPr marL="0" indent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4110038"/>
            <a:ext cx="8601074" cy="2519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958121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>
            <a:spLocks noGrp="1"/>
          </p:cNvSpPr>
          <p:nvPr>
            <p:ph sz="quarter" idx="13"/>
          </p:nvPr>
        </p:nvSpPr>
        <p:spPr>
          <a:xfrm>
            <a:off x="1981200" y="148113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Sucrose- common table sugar =</a:t>
            </a:r>
          </a:p>
          <a:p>
            <a:pPr marL="365125" indent="-263525" algn="ctr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25000"/>
              <a:buNone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glucose + fructose 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Lactose- major sugar in milk = </a:t>
            </a:r>
          </a:p>
          <a:p>
            <a:pPr marL="365125" indent="-263525" algn="ctr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25000"/>
              <a:buNone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glucose + galactose 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Maltose-  product of starch digestion =</a:t>
            </a:r>
          </a:p>
          <a:p>
            <a:pPr marL="365125" indent="-263525" algn="ctr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25000"/>
              <a:buNone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glucose + glucose</a:t>
            </a:r>
          </a:p>
          <a:p>
            <a:pPr marL="0" indent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  <p:extLst>
      <p:ext uri="{BB962C8B-B14F-4D97-AF65-F5344CB8AC3E}">
        <p14:creationId xmlns:p14="http://schemas.microsoft.com/office/powerpoint/2010/main" val="3530403037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1" y="1752601"/>
            <a:ext cx="8077199" cy="437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>
            <a:picLocks noGrp="1"/>
          </p:cNvPicPr>
          <p:nvPr>
            <p:ph type="title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25611" y="268287"/>
            <a:ext cx="8491536" cy="1158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281913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>
            <a:spLocks noGrp="1"/>
          </p:cNvSpPr>
          <p:nvPr>
            <p:ph sz="quarter" idx="13"/>
          </p:nvPr>
        </p:nvSpPr>
        <p:spPr>
          <a:xfrm>
            <a:off x="1752601" y="1295401"/>
            <a:ext cx="4267199" cy="5257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“Complex carbohydrates”</a:t>
            </a:r>
          </a:p>
          <a:p>
            <a:pPr marL="365125" indent="-26352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Three or more monosaccharides.</a:t>
            </a:r>
          </a:p>
          <a:p>
            <a:pPr marL="365125" indent="-26352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Cellulose ~ Plant starch.  Makes up plant cell walls</a:t>
            </a:r>
          </a:p>
          <a:p>
            <a:pPr marL="365125" indent="-26352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Glycogen (animal starch) ~ Used for glucose storage in muscle cells.</a:t>
            </a:r>
          </a:p>
          <a:p>
            <a:pPr marL="365125" indent="-142621">
              <a:spcBef>
                <a:spcPts val="400"/>
              </a:spcBef>
              <a:buClr>
                <a:schemeClr val="accent1"/>
              </a:buClr>
              <a:buNone/>
            </a:pPr>
            <a:endParaRPr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1" y="1905000"/>
            <a:ext cx="4038599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860620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>
            <a:spLocks noGrp="1"/>
          </p:cNvSpPr>
          <p:nvPr>
            <p:ph sz="quarter" idx="13"/>
          </p:nvPr>
        </p:nvSpPr>
        <p:spPr>
          <a:xfrm>
            <a:off x="1752600" y="1143000"/>
            <a:ext cx="4343400" cy="54102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Made mainly of C, H, and O.  No definite ratio.</a:t>
            </a:r>
          </a:p>
          <a:p>
            <a:pPr marL="457200" indent="-457200"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Types:  Fats and Oils</a:t>
            </a:r>
          </a:p>
          <a:p>
            <a:pPr marL="457200" indent="-457200"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Insoluble in water</a:t>
            </a:r>
          </a:p>
          <a:p>
            <a:pPr marL="457200" indent="-457200"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Examples</a:t>
            </a:r>
          </a:p>
          <a:p>
            <a:pPr marL="457200" indent="-457200"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Function:  Long term energy storage, makes up cell membranes.</a:t>
            </a:r>
          </a:p>
          <a:p>
            <a:pPr marL="457200" indent="-457200"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Monomer: Glycerol and fatty acid</a:t>
            </a:r>
          </a:p>
        </p:txBody>
      </p:sp>
      <p:grpSp>
        <p:nvGrpSpPr>
          <p:cNvPr id="303" name="Shape 303"/>
          <p:cNvGrpSpPr/>
          <p:nvPr/>
        </p:nvGrpSpPr>
        <p:grpSpPr>
          <a:xfrm>
            <a:off x="6851651" y="2127250"/>
            <a:ext cx="3030537" cy="4206874"/>
            <a:chOff x="5327650" y="2127250"/>
            <a:chExt cx="3030537" cy="4206874"/>
          </a:xfrm>
        </p:grpSpPr>
        <p:pic>
          <p:nvPicPr>
            <p:cNvPr id="304" name="Shape 30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27650" y="2127250"/>
              <a:ext cx="3030537" cy="4206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Shape 305"/>
            <p:cNvSpPr txBox="1"/>
            <p:nvPr/>
          </p:nvSpPr>
          <p:spPr>
            <a:xfrm>
              <a:off x="5334000" y="2133600"/>
              <a:ext cx="3016249" cy="4190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539692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1" y="2819400"/>
            <a:ext cx="4419599" cy="235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1" y="2819401"/>
            <a:ext cx="3581399" cy="245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2286000" y="198120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 for long fatty acid chains hanging off a linking head.</a:t>
            </a:r>
          </a:p>
        </p:txBody>
      </p:sp>
    </p:spTree>
    <p:extLst>
      <p:ext uri="{BB962C8B-B14F-4D97-AF65-F5344CB8AC3E}">
        <p14:creationId xmlns:p14="http://schemas.microsoft.com/office/powerpoint/2010/main" val="3727606014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>
            <a:spLocks noGrp="1"/>
          </p:cNvSpPr>
          <p:nvPr>
            <p:ph sz="quarter" idx="13"/>
          </p:nvPr>
        </p:nvSpPr>
        <p:spPr>
          <a:xfrm>
            <a:off x="1752601" y="1676401"/>
            <a:ext cx="3962399" cy="4876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Phospholipid bilayer ~ two layers of lipid molecules that make up cell membranes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Phospholipid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Hydrophilic end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Hydrophobic end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1" y="2057401"/>
            <a:ext cx="5029199" cy="289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317701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>
            <a:spLocks noGrp="1"/>
          </p:cNvSpPr>
          <p:nvPr>
            <p:ph sz="quarter" idx="13"/>
          </p:nvPr>
        </p:nvSpPr>
        <p:spPr>
          <a:xfrm>
            <a:off x="1752601" y="1676401"/>
            <a:ext cx="4876799" cy="4876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Made mainly of C, H,O, N and phosphorus 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Types:  DNA and RNA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Function:  Store and pass on genetic information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Monomer:  Nucleotide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1" y="1828800"/>
            <a:ext cx="1701799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45868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hape 33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1" y="2286001"/>
            <a:ext cx="3581399" cy="2913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51471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74850" y="268287"/>
            <a:ext cx="8242300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2209801" y="1066801"/>
            <a:ext cx="3352799" cy="181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2800" b="1" u="sng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Biotic</a:t>
            </a:r>
            <a:r>
              <a:rPr lang="en-US" sz="2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 ~ Living – Bacteria, Protist, Fungi, Plants, Animals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5867400" y="1066801"/>
            <a:ext cx="44958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2800" b="1" u="sng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Abiotic</a:t>
            </a:r>
            <a:r>
              <a:rPr lang="en-US" sz="2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 ~ Nonliving- inanimate objects, soil, water, rocks 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1" y="2895600"/>
            <a:ext cx="1904999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01" y="3276601"/>
            <a:ext cx="11175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0" y="3048000"/>
            <a:ext cx="116046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8001" y="3962401"/>
            <a:ext cx="1241425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0" y="4968875"/>
            <a:ext cx="1752600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76600" y="4953000"/>
            <a:ext cx="16129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77200" y="2895600"/>
            <a:ext cx="1768474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72200" y="4343400"/>
            <a:ext cx="1993900" cy="149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53400" y="4191000"/>
            <a:ext cx="1917700" cy="1995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060707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1" y="1905000"/>
            <a:ext cx="4876799" cy="382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810352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>
            <a:spLocks noGrp="1"/>
          </p:cNvSpPr>
          <p:nvPr>
            <p:ph sz="quarter" idx="13"/>
          </p:nvPr>
        </p:nvSpPr>
        <p:spPr>
          <a:xfrm>
            <a:off x="1752601" y="1143000"/>
            <a:ext cx="4648199" cy="54102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Made of C, H, O and N.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Types:  Structural proteins and enzymes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Examples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Function:  Make up most cell parts, carry out chemical reactions in cells.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Monomer:  Amino acid. 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>
                <a:solidFill>
                  <a:srgbClr val="0000D4"/>
                </a:solidFill>
                <a:latin typeface="Rambla"/>
                <a:ea typeface="Rambla"/>
                <a:cs typeface="Rambla"/>
                <a:sym typeface="Rambla"/>
              </a:rPr>
              <a:t>Look for N!</a:t>
            </a: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1905000"/>
            <a:ext cx="1652586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9401" y="4267201"/>
            <a:ext cx="3352799" cy="160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818616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17651" y="146050"/>
            <a:ext cx="9156699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>
            <a:spLocks noGrp="1"/>
          </p:cNvSpPr>
          <p:nvPr>
            <p:ph sz="quarter" idx="13"/>
          </p:nvPr>
        </p:nvSpPr>
        <p:spPr>
          <a:xfrm>
            <a:off x="1524000" y="1143001"/>
            <a:ext cx="91440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Amino acids hook up together to form proteins.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Peptide bonds ~ The bonds between AAs.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Polypeptide chain = protein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Most proteins are made up of around 1000 AAs.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4">
            <a:alphaModFix/>
          </a:blip>
          <a:srcRect r="3061"/>
          <a:stretch/>
        </p:blipFill>
        <p:spPr>
          <a:xfrm>
            <a:off x="2438401" y="3124201"/>
            <a:ext cx="6934199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800" y="4876800"/>
            <a:ext cx="4587874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639191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>
            <a:spLocks noGrp="1"/>
          </p:cNvSpPr>
          <p:nvPr>
            <p:ph sz="quarter" idx="13"/>
          </p:nvPr>
        </p:nvSpPr>
        <p:spPr>
          <a:xfrm>
            <a:off x="1981200" y="148113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Melanin- a pigment found in the hair and skin that protects the skin and underlying tissue from sun damage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1" y="3048000"/>
            <a:ext cx="2660649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465303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>
            <a:spLocks noGrp="1"/>
          </p:cNvSpPr>
          <p:nvPr>
            <p:ph sz="quarter" idx="13"/>
          </p:nvPr>
        </p:nvSpPr>
        <p:spPr>
          <a:xfrm>
            <a:off x="1981200" y="148113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Keratin- a family of structural proteins that is the key component of the outer layer of skin, hair, and nails </a:t>
            </a: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2667001"/>
            <a:ext cx="2895600" cy="4038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887904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Shape 375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1" y="1905000"/>
            <a:ext cx="2743199" cy="24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/>
        </p:nvSpPr>
        <p:spPr>
          <a:xfrm>
            <a:off x="4159250" y="1166812"/>
            <a:ext cx="10848974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1" y="1981200"/>
            <a:ext cx="202247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 txBox="1"/>
          <p:nvPr/>
        </p:nvSpPr>
        <p:spPr>
          <a:xfrm>
            <a:off x="1905001" y="4648201"/>
            <a:ext cx="83819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Hemoglobin- a structural protein that contains iron.  It is found in red blood cells, and its function is to carry oxygen.</a:t>
            </a:r>
          </a:p>
        </p:txBody>
      </p:sp>
    </p:spTree>
    <p:extLst>
      <p:ext uri="{BB962C8B-B14F-4D97-AF65-F5344CB8AC3E}">
        <p14:creationId xmlns:p14="http://schemas.microsoft.com/office/powerpoint/2010/main" val="1571804006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 txBox="1">
            <a:spLocks noGrp="1"/>
          </p:cNvSpPr>
          <p:nvPr>
            <p:ph sz="quarter" idx="13"/>
          </p:nvPr>
        </p:nvSpPr>
        <p:spPr>
          <a:xfrm>
            <a:off x="1981200" y="148113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Salivary amylase- a protein found in the saliva where it begins the chemical process of digestion by breaking down starch into sugar 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3200400"/>
            <a:ext cx="3429000" cy="356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914277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hape 39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>
            <a:spLocks noGrp="1"/>
          </p:cNvSpPr>
          <p:nvPr>
            <p:ph sz="quarter" idx="13"/>
          </p:nvPr>
        </p:nvSpPr>
        <p:spPr>
          <a:xfrm>
            <a:off x="1981200" y="148113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Catalase- an enzyme found in liver and used to break down hydrogen peroxide, a waste product produced by cells</a:t>
            </a:r>
          </a:p>
          <a:p>
            <a:pPr marL="365125" indent="-263525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Reaction of catalase in the decomposition of hydrogen peroxide:</a:t>
            </a:r>
          </a:p>
          <a:p>
            <a:pPr marL="365125" indent="-263525" algn="ctr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25000"/>
              <a:buNone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 H</a:t>
            </a:r>
            <a:r>
              <a:rPr lang="en-US" sz="2700" baseline="-25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</a:t>
            </a:r>
            <a:r>
              <a:rPr lang="en-US" sz="2700" baseline="-25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→ 2 H</a:t>
            </a:r>
            <a:r>
              <a:rPr lang="en-US" sz="2700" baseline="-25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 + O</a:t>
            </a:r>
            <a:r>
              <a:rPr lang="en-US" sz="2700" baseline="-25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5712190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25611" y="268287"/>
            <a:ext cx="849153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0801" y="1752600"/>
            <a:ext cx="7191375" cy="4237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46158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/>
        </p:nvSpPr>
        <p:spPr>
          <a:xfrm>
            <a:off x="2895600" y="152401"/>
            <a:ext cx="7467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Enzymes ~ Proteins that carry out chemical reactions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6134100" y="1676401"/>
            <a:ext cx="42291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rgbClr val="0000D4"/>
              </a:buClr>
              <a:buSzPct val="75000"/>
              <a:buFont typeface="Noto Symbol"/>
              <a:buChar char="■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site</a:t>
            </a:r>
          </a:p>
          <a:p>
            <a:pPr marL="342900" indent="-342900">
              <a:spcBef>
                <a:spcPts val="560"/>
              </a:spcBef>
              <a:buClr>
                <a:srgbClr val="0000D4"/>
              </a:buClr>
              <a:buSzPct val="75000"/>
              <a:buFont typeface="Noto Symbol"/>
              <a:buChar char="■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</a:t>
            </a:r>
          </a:p>
          <a:p>
            <a:pPr marL="342900" indent="-342900">
              <a:spcBef>
                <a:spcPts val="560"/>
              </a:spcBef>
              <a:buClr>
                <a:srgbClr val="0000D4"/>
              </a:buClr>
              <a:buSzPct val="75000"/>
              <a:buFont typeface="Noto Symbol"/>
              <a:buChar char="■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Enzyme-substrate complex</a:t>
            </a:r>
          </a:p>
          <a:p>
            <a:pPr marL="342900" indent="-342900">
              <a:spcBef>
                <a:spcPts val="560"/>
              </a:spcBef>
              <a:buClr>
                <a:srgbClr val="0000D4"/>
              </a:buClr>
              <a:buSzPct val="75000"/>
              <a:buFont typeface="Noto Symbol"/>
              <a:buChar char="■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“Lock and Key”</a:t>
            </a:r>
          </a:p>
          <a:p>
            <a:pPr marL="742950" lvl="1" indent="-285750">
              <a:spcBef>
                <a:spcPts val="360"/>
              </a:spcBef>
              <a:buClr>
                <a:srgbClr val="0000D4"/>
              </a:buClr>
              <a:buSzPct val="75000"/>
              <a:buFont typeface="Noto Symbol"/>
              <a:buChar char="■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site is like a lock.</a:t>
            </a:r>
          </a:p>
          <a:p>
            <a:pPr marL="742950" lvl="1" indent="-285750">
              <a:spcBef>
                <a:spcPts val="360"/>
              </a:spcBef>
              <a:buClr>
                <a:srgbClr val="0000D4"/>
              </a:buClr>
              <a:buSzPct val="75000"/>
              <a:buFont typeface="Noto Symbol"/>
              <a:buChar char="■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 is like a key that must fit the lock.</a:t>
            </a:r>
          </a:p>
          <a:p>
            <a:pPr marL="342900" indent="-342900">
              <a:spcBef>
                <a:spcPts val="560"/>
              </a:spcBef>
              <a:buClr>
                <a:srgbClr val="0000D4"/>
              </a:buClr>
              <a:buSzPct val="75000"/>
              <a:buFont typeface="Noto Symbol"/>
              <a:buChar char="■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Denaturation</a:t>
            </a:r>
          </a:p>
        </p:txBody>
      </p:sp>
      <p:grpSp>
        <p:nvGrpSpPr>
          <p:cNvPr id="405" name="Shape 405"/>
          <p:cNvGrpSpPr/>
          <p:nvPr/>
        </p:nvGrpSpPr>
        <p:grpSpPr>
          <a:xfrm>
            <a:off x="1906129" y="1837417"/>
            <a:ext cx="4113670" cy="4582867"/>
            <a:chOff x="405401" y="319143"/>
            <a:chExt cx="3480798" cy="4194488"/>
          </a:xfrm>
        </p:grpSpPr>
        <p:grpSp>
          <p:nvGrpSpPr>
            <p:cNvPr id="406" name="Shape 406"/>
            <p:cNvGrpSpPr/>
            <p:nvPr/>
          </p:nvGrpSpPr>
          <p:grpSpPr>
            <a:xfrm>
              <a:off x="459512" y="319143"/>
              <a:ext cx="1616937" cy="1206959"/>
              <a:chOff x="3582902" y="2766106"/>
              <a:chExt cx="4799097" cy="4013565"/>
            </a:xfrm>
          </p:grpSpPr>
          <p:grpSp>
            <p:nvGrpSpPr>
              <p:cNvPr id="407" name="Shape 407"/>
              <p:cNvGrpSpPr/>
              <p:nvPr/>
            </p:nvGrpSpPr>
            <p:grpSpPr>
              <a:xfrm>
                <a:off x="3582902" y="3202527"/>
                <a:ext cx="4799097" cy="3577144"/>
                <a:chOff x="3430502" y="3050127"/>
                <a:chExt cx="4799097" cy="3577144"/>
              </a:xfrm>
            </p:grpSpPr>
            <p:grpSp>
              <p:nvGrpSpPr>
                <p:cNvPr id="408" name="Shape 408"/>
                <p:cNvGrpSpPr/>
                <p:nvPr/>
              </p:nvGrpSpPr>
              <p:grpSpPr>
                <a:xfrm>
                  <a:off x="3430502" y="3050127"/>
                  <a:ext cx="4799097" cy="3577144"/>
                  <a:chOff x="3506702" y="2973927"/>
                  <a:chExt cx="4799097" cy="3577144"/>
                </a:xfrm>
              </p:grpSpPr>
              <p:sp>
                <p:nvSpPr>
                  <p:cNvPr id="409" name="Shape 409"/>
                  <p:cNvSpPr/>
                  <p:nvPr/>
                </p:nvSpPr>
                <p:spPr>
                  <a:xfrm>
                    <a:off x="4419600" y="3886200"/>
                    <a:ext cx="3886200" cy="260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lnTo>
                          <a:pt x="1949" y="7180"/>
                        </a:ln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33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endParaRPr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" name="Shape 410"/>
                  <p:cNvSpPr/>
                  <p:nvPr/>
                </p:nvSpPr>
                <p:spPr>
                  <a:xfrm rot="4380000">
                    <a:off x="3657600" y="3505199"/>
                    <a:ext cx="2971799" cy="25146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lnTo>
                          <a:pt x="1949" y="7180"/>
                        </a:ln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33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endParaRPr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11" name="Shape 411"/>
                <p:cNvSpPr/>
                <p:nvPr/>
              </p:nvSpPr>
              <p:spPr>
                <a:xfrm rot="1380000">
                  <a:off x="5333999" y="4190999"/>
                  <a:ext cx="1219200" cy="8175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lnTo>
                        <a:pt x="1949" y="7180"/>
                      </a:ln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2" name="Shape 412"/>
              <p:cNvSpPr/>
              <p:nvPr/>
            </p:nvSpPr>
            <p:spPr>
              <a:xfrm rot="1380000">
                <a:off x="6324599" y="2971800"/>
                <a:ext cx="1219200" cy="817562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3" name="Shape 413"/>
            <p:cNvGrpSpPr/>
            <p:nvPr/>
          </p:nvGrpSpPr>
          <p:grpSpPr>
            <a:xfrm>
              <a:off x="464011" y="3446671"/>
              <a:ext cx="1560050" cy="1066960"/>
              <a:chOff x="3430502" y="3050127"/>
              <a:chExt cx="4799097" cy="3577144"/>
            </a:xfrm>
          </p:grpSpPr>
          <p:grpSp>
            <p:nvGrpSpPr>
              <p:cNvPr id="414" name="Shape 414"/>
              <p:cNvGrpSpPr/>
              <p:nvPr/>
            </p:nvGrpSpPr>
            <p:grpSpPr>
              <a:xfrm>
                <a:off x="3430502" y="3050127"/>
                <a:ext cx="4799097" cy="3577144"/>
                <a:chOff x="3506702" y="2973927"/>
                <a:chExt cx="4799097" cy="3577144"/>
              </a:xfrm>
            </p:grpSpPr>
            <p:sp>
              <p:nvSpPr>
                <p:cNvPr id="415" name="Shape 415"/>
                <p:cNvSpPr/>
                <p:nvPr/>
              </p:nvSpPr>
              <p:spPr>
                <a:xfrm>
                  <a:off x="4419600" y="3886200"/>
                  <a:ext cx="3886200" cy="260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lnTo>
                        <a:pt x="1949" y="7180"/>
                      </a:ln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Shape 416"/>
                <p:cNvSpPr/>
                <p:nvPr/>
              </p:nvSpPr>
              <p:spPr>
                <a:xfrm rot="4380000">
                  <a:off x="3657600" y="3505199"/>
                  <a:ext cx="2971799" cy="2514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lnTo>
                        <a:pt x="1949" y="7180"/>
                      </a:ln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7" name="Shape 417"/>
              <p:cNvSpPr/>
              <p:nvPr/>
            </p:nvSpPr>
            <p:spPr>
              <a:xfrm rot="1380000">
                <a:off x="5333999" y="4190999"/>
                <a:ext cx="1219200" cy="817562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" name="Shape 418"/>
            <p:cNvSpPr/>
            <p:nvPr/>
          </p:nvSpPr>
          <p:spPr>
            <a:xfrm rot="1380000">
              <a:off x="1114424" y="3411536"/>
              <a:ext cx="288924" cy="17938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9" name="Shape 419"/>
            <p:cNvCxnSpPr/>
            <p:nvPr/>
          </p:nvCxnSpPr>
          <p:spPr>
            <a:xfrm>
              <a:off x="1917700" y="493712"/>
              <a:ext cx="744537" cy="22542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20" name="Shape 420"/>
            <p:cNvCxnSpPr/>
            <p:nvPr/>
          </p:nvCxnSpPr>
          <p:spPr>
            <a:xfrm>
              <a:off x="2076450" y="1227137"/>
              <a:ext cx="692149" cy="5556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21" name="Shape 421"/>
            <p:cNvSpPr/>
            <p:nvPr/>
          </p:nvSpPr>
          <p:spPr>
            <a:xfrm>
              <a:off x="2182811" y="1790700"/>
              <a:ext cx="212724" cy="1069975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 txBox="1"/>
            <p:nvPr/>
          </p:nvSpPr>
          <p:spPr>
            <a:xfrm>
              <a:off x="2501900" y="2241550"/>
              <a:ext cx="1384299" cy="755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ct val="25000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Enzyme-Substrate Complex</a:t>
              </a:r>
            </a:p>
          </p:txBody>
        </p:sp>
        <p:sp>
          <p:nvSpPr>
            <p:cNvPr id="423" name="Shape 423"/>
            <p:cNvSpPr txBox="1"/>
            <p:nvPr/>
          </p:nvSpPr>
          <p:spPr>
            <a:xfrm>
              <a:off x="2714625" y="663575"/>
              <a:ext cx="904875" cy="3079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ct val="25000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Substrate</a:t>
              </a:r>
            </a:p>
          </p:txBody>
        </p:sp>
        <p:sp>
          <p:nvSpPr>
            <p:cNvPr id="424" name="Shape 424"/>
            <p:cNvSpPr txBox="1"/>
            <p:nvPr/>
          </p:nvSpPr>
          <p:spPr>
            <a:xfrm>
              <a:off x="2714625" y="1169987"/>
              <a:ext cx="798512" cy="3079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ct val="25000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</a:p>
          </p:txBody>
        </p:sp>
        <p:sp>
          <p:nvSpPr>
            <p:cNvPr id="425" name="Shape 425"/>
            <p:cNvSpPr/>
            <p:nvPr/>
          </p:nvSpPr>
          <p:spPr>
            <a:xfrm rot="-1620000">
              <a:off x="1387475" y="3578224"/>
              <a:ext cx="266700" cy="16351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" name="Shape 426"/>
            <p:cNvGrpSpPr/>
            <p:nvPr/>
          </p:nvGrpSpPr>
          <p:grpSpPr>
            <a:xfrm>
              <a:off x="405401" y="1755235"/>
              <a:ext cx="1618660" cy="1075792"/>
              <a:chOff x="3169594" y="4742674"/>
              <a:chExt cx="2316805" cy="1453821"/>
            </a:xfrm>
          </p:grpSpPr>
          <p:grpSp>
            <p:nvGrpSpPr>
              <p:cNvPr id="427" name="Shape 427"/>
              <p:cNvGrpSpPr/>
              <p:nvPr/>
            </p:nvGrpSpPr>
            <p:grpSpPr>
              <a:xfrm>
                <a:off x="3169594" y="4742674"/>
                <a:ext cx="2316805" cy="1453821"/>
                <a:chOff x="3430502" y="3050127"/>
                <a:chExt cx="4799097" cy="3577144"/>
              </a:xfrm>
            </p:grpSpPr>
            <p:grpSp>
              <p:nvGrpSpPr>
                <p:cNvPr id="428" name="Shape 428"/>
                <p:cNvGrpSpPr/>
                <p:nvPr/>
              </p:nvGrpSpPr>
              <p:grpSpPr>
                <a:xfrm>
                  <a:off x="3430502" y="3050127"/>
                  <a:ext cx="4799097" cy="3577144"/>
                  <a:chOff x="3506702" y="2973927"/>
                  <a:chExt cx="4799097" cy="3577144"/>
                </a:xfrm>
              </p:grpSpPr>
              <p:sp>
                <p:nvSpPr>
                  <p:cNvPr id="429" name="Shape 429"/>
                  <p:cNvSpPr/>
                  <p:nvPr/>
                </p:nvSpPr>
                <p:spPr>
                  <a:xfrm>
                    <a:off x="4419600" y="3886200"/>
                    <a:ext cx="3886200" cy="260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lnTo>
                          <a:pt x="1949" y="7180"/>
                        </a:ln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33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endParaRPr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Shape 430"/>
                  <p:cNvSpPr/>
                  <p:nvPr/>
                </p:nvSpPr>
                <p:spPr>
                  <a:xfrm rot="4380000">
                    <a:off x="3657600" y="3505199"/>
                    <a:ext cx="2971799" cy="25146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lnTo>
                          <a:pt x="1949" y="7180"/>
                        </a:ln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33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endParaRPr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31" name="Shape 431"/>
                <p:cNvSpPr/>
                <p:nvPr/>
              </p:nvSpPr>
              <p:spPr>
                <a:xfrm rot="1380000">
                  <a:off x="5333999" y="4190999"/>
                  <a:ext cx="1219200" cy="8175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lnTo>
                        <a:pt x="1949" y="7180"/>
                      </a:ln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2" name="Shape 432"/>
              <p:cNvSpPr/>
              <p:nvPr/>
            </p:nvSpPr>
            <p:spPr>
              <a:xfrm rot="1380000">
                <a:off x="4038599" y="5181600"/>
                <a:ext cx="685799" cy="385761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3" name="Shape 433"/>
            <p:cNvSpPr/>
            <p:nvPr/>
          </p:nvSpPr>
          <p:spPr>
            <a:xfrm rot="-2940000">
              <a:off x="1451767" y="3136105"/>
              <a:ext cx="239712" cy="479424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 txBox="1"/>
            <p:nvPr/>
          </p:nvSpPr>
          <p:spPr>
            <a:xfrm>
              <a:off x="1828800" y="3200400"/>
              <a:ext cx="1276349" cy="5318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ct val="25000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Hydrolyzed substrate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30388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3700" y="268287"/>
            <a:ext cx="8553450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sz="quarter" idx="13"/>
          </p:nvPr>
        </p:nvSpPr>
        <p:spPr>
          <a:xfrm>
            <a:off x="1981200" y="148113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 ACRONYM FOR WHAT ALL LIVING THINGS DO (Life Processes)</a:t>
            </a:r>
          </a:p>
        </p:txBody>
      </p:sp>
    </p:spTree>
    <p:extLst>
      <p:ext uri="{BB962C8B-B14F-4D97-AF65-F5344CB8AC3E}">
        <p14:creationId xmlns:p14="http://schemas.microsoft.com/office/powerpoint/2010/main" val="1320874382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Shape 439"/>
          <p:cNvGrpSpPr/>
          <p:nvPr/>
        </p:nvGrpSpPr>
        <p:grpSpPr>
          <a:xfrm>
            <a:off x="4704363" y="2799614"/>
            <a:ext cx="3144236" cy="2034997"/>
            <a:chOff x="3430502" y="3050127"/>
            <a:chExt cx="4799097" cy="3577144"/>
          </a:xfrm>
        </p:grpSpPr>
        <p:grpSp>
          <p:nvGrpSpPr>
            <p:cNvPr id="440" name="Shape 440"/>
            <p:cNvGrpSpPr/>
            <p:nvPr/>
          </p:nvGrpSpPr>
          <p:grpSpPr>
            <a:xfrm>
              <a:off x="3430502" y="3050127"/>
              <a:ext cx="4799097" cy="3577144"/>
              <a:chOff x="3506702" y="2973927"/>
              <a:chExt cx="4799097" cy="3577144"/>
            </a:xfrm>
          </p:grpSpPr>
          <p:sp>
            <p:nvSpPr>
              <p:cNvPr id="441" name="Shape 441"/>
              <p:cNvSpPr/>
              <p:nvPr/>
            </p:nvSpPr>
            <p:spPr>
              <a:xfrm>
                <a:off x="4419600" y="3886200"/>
                <a:ext cx="3886200" cy="2605086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Shape 442"/>
              <p:cNvSpPr/>
              <p:nvPr/>
            </p:nvSpPr>
            <p:spPr>
              <a:xfrm rot="4380000">
                <a:off x="3657600" y="3505199"/>
                <a:ext cx="2971799" cy="2514600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" name="Shape 443"/>
            <p:cNvSpPr/>
            <p:nvPr/>
          </p:nvSpPr>
          <p:spPr>
            <a:xfrm rot="1380000">
              <a:off x="5333999" y="4190999"/>
              <a:ext cx="1219200" cy="81756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Shape 444"/>
          <p:cNvSpPr/>
          <p:nvPr/>
        </p:nvSpPr>
        <p:spPr>
          <a:xfrm rot="1380000">
            <a:off x="7705725" y="1471612"/>
            <a:ext cx="1066800" cy="58896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295401"/>
            <a:ext cx="766762" cy="8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/>
        </p:nvSpPr>
        <p:spPr>
          <a:xfrm>
            <a:off x="3886201" y="762000"/>
            <a:ext cx="16001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 A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7467601" y="685800"/>
            <a:ext cx="160019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 B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3048000" y="3581400"/>
            <a:ext cx="17526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7620000" y="2819400"/>
            <a:ext cx="20574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Site</a:t>
            </a:r>
          </a:p>
        </p:txBody>
      </p:sp>
      <p:cxnSp>
        <p:nvCxnSpPr>
          <p:cNvPr id="450" name="Shape 450"/>
          <p:cNvCxnSpPr/>
          <p:nvPr/>
        </p:nvCxnSpPr>
        <p:spPr>
          <a:xfrm flipH="1">
            <a:off x="6400799" y="3124201"/>
            <a:ext cx="1143000" cy="609599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451" name="Shape 451"/>
          <p:cNvSpPr txBox="1"/>
          <p:nvPr/>
        </p:nvSpPr>
        <p:spPr>
          <a:xfrm>
            <a:off x="4572000" y="4953000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Enzyme-Substrate Complex</a:t>
            </a:r>
          </a:p>
        </p:txBody>
      </p:sp>
      <p:cxnSp>
        <p:nvCxnSpPr>
          <p:cNvPr id="452" name="Shape 452"/>
          <p:cNvCxnSpPr/>
          <p:nvPr/>
        </p:nvCxnSpPr>
        <p:spPr>
          <a:xfrm>
            <a:off x="4114800" y="3810001"/>
            <a:ext cx="1447800" cy="152399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453" name="Shape 453"/>
          <p:cNvSpPr/>
          <p:nvPr/>
        </p:nvSpPr>
        <p:spPr>
          <a:xfrm rot="1380000">
            <a:off x="5942012" y="3425825"/>
            <a:ext cx="609600" cy="45719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 rot="-1620000">
            <a:off x="6172201" y="3581399"/>
            <a:ext cx="682625" cy="37306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655052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Shape 47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70175" y="55561"/>
            <a:ext cx="7699374" cy="13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134100" y="1676401"/>
            <a:ext cx="4229100" cy="4876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63525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Characteristics of Enzymes: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SzPct val="100000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Enzymes have a specific shape!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SzPct val="100000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Enzymes are specific for one substrate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SzPct val="100000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Enzymes are reusable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SzPct val="100000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Enzymes work best at a certain temperature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SzPct val="100000"/>
            </a:pP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Enzymes work best at a certain pH</a:t>
            </a:r>
          </a:p>
        </p:txBody>
      </p:sp>
      <p:grpSp>
        <p:nvGrpSpPr>
          <p:cNvPr id="481" name="Shape 481"/>
          <p:cNvGrpSpPr/>
          <p:nvPr/>
        </p:nvGrpSpPr>
        <p:grpSpPr>
          <a:xfrm>
            <a:off x="1906129" y="1837417"/>
            <a:ext cx="4113670" cy="4582867"/>
            <a:chOff x="405401" y="319143"/>
            <a:chExt cx="3480798" cy="4194488"/>
          </a:xfrm>
        </p:grpSpPr>
        <p:grpSp>
          <p:nvGrpSpPr>
            <p:cNvPr id="482" name="Shape 482"/>
            <p:cNvGrpSpPr/>
            <p:nvPr/>
          </p:nvGrpSpPr>
          <p:grpSpPr>
            <a:xfrm>
              <a:off x="459512" y="319143"/>
              <a:ext cx="1616937" cy="1206959"/>
              <a:chOff x="3582902" y="2766106"/>
              <a:chExt cx="4799097" cy="4013565"/>
            </a:xfrm>
          </p:grpSpPr>
          <p:grpSp>
            <p:nvGrpSpPr>
              <p:cNvPr id="483" name="Shape 483"/>
              <p:cNvGrpSpPr/>
              <p:nvPr/>
            </p:nvGrpSpPr>
            <p:grpSpPr>
              <a:xfrm>
                <a:off x="3582902" y="3202527"/>
                <a:ext cx="4799097" cy="3577144"/>
                <a:chOff x="3430502" y="3050127"/>
                <a:chExt cx="4799097" cy="3577144"/>
              </a:xfrm>
            </p:grpSpPr>
            <p:grpSp>
              <p:nvGrpSpPr>
                <p:cNvPr id="484" name="Shape 484"/>
                <p:cNvGrpSpPr/>
                <p:nvPr/>
              </p:nvGrpSpPr>
              <p:grpSpPr>
                <a:xfrm>
                  <a:off x="3430502" y="3050127"/>
                  <a:ext cx="4799097" cy="3577144"/>
                  <a:chOff x="3506702" y="2973927"/>
                  <a:chExt cx="4799097" cy="3577144"/>
                </a:xfrm>
              </p:grpSpPr>
              <p:sp>
                <p:nvSpPr>
                  <p:cNvPr id="485" name="Shape 485"/>
                  <p:cNvSpPr/>
                  <p:nvPr/>
                </p:nvSpPr>
                <p:spPr>
                  <a:xfrm>
                    <a:off x="4419600" y="3886200"/>
                    <a:ext cx="3886200" cy="260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lnTo>
                          <a:pt x="1949" y="7180"/>
                        </a:ln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33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endParaRPr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Shape 486"/>
                  <p:cNvSpPr/>
                  <p:nvPr/>
                </p:nvSpPr>
                <p:spPr>
                  <a:xfrm rot="4380000">
                    <a:off x="3657600" y="3505199"/>
                    <a:ext cx="2971799" cy="25146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lnTo>
                          <a:pt x="1949" y="7180"/>
                        </a:ln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33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endParaRPr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7" name="Shape 487"/>
                <p:cNvSpPr/>
                <p:nvPr/>
              </p:nvSpPr>
              <p:spPr>
                <a:xfrm rot="1380000">
                  <a:off x="5333999" y="4190999"/>
                  <a:ext cx="1219200" cy="8175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lnTo>
                        <a:pt x="1949" y="7180"/>
                      </a:ln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8" name="Shape 488"/>
              <p:cNvSpPr/>
              <p:nvPr/>
            </p:nvSpPr>
            <p:spPr>
              <a:xfrm rot="1380000">
                <a:off x="6324599" y="2971800"/>
                <a:ext cx="1219200" cy="817562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Shape 489"/>
            <p:cNvGrpSpPr/>
            <p:nvPr/>
          </p:nvGrpSpPr>
          <p:grpSpPr>
            <a:xfrm>
              <a:off x="464011" y="3446671"/>
              <a:ext cx="1560050" cy="1066960"/>
              <a:chOff x="3430502" y="3050127"/>
              <a:chExt cx="4799097" cy="3577144"/>
            </a:xfrm>
          </p:grpSpPr>
          <p:grpSp>
            <p:nvGrpSpPr>
              <p:cNvPr id="490" name="Shape 490"/>
              <p:cNvGrpSpPr/>
              <p:nvPr/>
            </p:nvGrpSpPr>
            <p:grpSpPr>
              <a:xfrm>
                <a:off x="3430502" y="3050127"/>
                <a:ext cx="4799097" cy="3577144"/>
                <a:chOff x="3506702" y="2973927"/>
                <a:chExt cx="4799097" cy="3577144"/>
              </a:xfrm>
            </p:grpSpPr>
            <p:sp>
              <p:nvSpPr>
                <p:cNvPr id="491" name="Shape 491"/>
                <p:cNvSpPr/>
                <p:nvPr/>
              </p:nvSpPr>
              <p:spPr>
                <a:xfrm>
                  <a:off x="4419600" y="3886200"/>
                  <a:ext cx="3886200" cy="26050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lnTo>
                        <a:pt x="1949" y="7180"/>
                      </a:ln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Shape 492"/>
                <p:cNvSpPr/>
                <p:nvPr/>
              </p:nvSpPr>
              <p:spPr>
                <a:xfrm rot="4380000">
                  <a:off x="3657600" y="3505199"/>
                  <a:ext cx="2971799" cy="2514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lnTo>
                        <a:pt x="1949" y="7180"/>
                      </a:ln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3300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3" name="Shape 493"/>
              <p:cNvSpPr/>
              <p:nvPr/>
            </p:nvSpPr>
            <p:spPr>
              <a:xfrm rot="1380000">
                <a:off x="5333999" y="4190999"/>
                <a:ext cx="1219200" cy="817562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4" name="Shape 494"/>
            <p:cNvSpPr/>
            <p:nvPr/>
          </p:nvSpPr>
          <p:spPr>
            <a:xfrm rot="1380000">
              <a:off x="1114424" y="3411536"/>
              <a:ext cx="288924" cy="17938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5" name="Shape 495"/>
            <p:cNvCxnSpPr/>
            <p:nvPr/>
          </p:nvCxnSpPr>
          <p:spPr>
            <a:xfrm>
              <a:off x="1917700" y="493712"/>
              <a:ext cx="744537" cy="22542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96" name="Shape 496"/>
            <p:cNvCxnSpPr/>
            <p:nvPr/>
          </p:nvCxnSpPr>
          <p:spPr>
            <a:xfrm>
              <a:off x="2076450" y="1227137"/>
              <a:ext cx="692149" cy="5556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97" name="Shape 497"/>
            <p:cNvSpPr/>
            <p:nvPr/>
          </p:nvSpPr>
          <p:spPr>
            <a:xfrm>
              <a:off x="2182811" y="1790700"/>
              <a:ext cx="212724" cy="1069975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 txBox="1"/>
            <p:nvPr/>
          </p:nvSpPr>
          <p:spPr>
            <a:xfrm>
              <a:off x="2501900" y="2241550"/>
              <a:ext cx="1384299" cy="7556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ct val="25000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Enzyme-Substrate Complex</a:t>
              </a:r>
            </a:p>
          </p:txBody>
        </p:sp>
        <p:sp>
          <p:nvSpPr>
            <p:cNvPr id="499" name="Shape 499"/>
            <p:cNvSpPr txBox="1"/>
            <p:nvPr/>
          </p:nvSpPr>
          <p:spPr>
            <a:xfrm>
              <a:off x="2714625" y="663575"/>
              <a:ext cx="904875" cy="3079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ct val="25000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Substrate</a:t>
              </a:r>
            </a:p>
          </p:txBody>
        </p:sp>
        <p:sp>
          <p:nvSpPr>
            <p:cNvPr id="500" name="Shape 500"/>
            <p:cNvSpPr txBox="1"/>
            <p:nvPr/>
          </p:nvSpPr>
          <p:spPr>
            <a:xfrm>
              <a:off x="2714625" y="1169987"/>
              <a:ext cx="798512" cy="3079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ct val="25000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</a:p>
          </p:txBody>
        </p:sp>
        <p:sp>
          <p:nvSpPr>
            <p:cNvPr id="501" name="Shape 501"/>
            <p:cNvSpPr/>
            <p:nvPr/>
          </p:nvSpPr>
          <p:spPr>
            <a:xfrm rot="-1620000">
              <a:off x="1387475" y="3578224"/>
              <a:ext cx="266700" cy="16351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2" name="Shape 502"/>
            <p:cNvGrpSpPr/>
            <p:nvPr/>
          </p:nvGrpSpPr>
          <p:grpSpPr>
            <a:xfrm>
              <a:off x="405401" y="1755235"/>
              <a:ext cx="1618660" cy="1075792"/>
              <a:chOff x="3169594" y="4742674"/>
              <a:chExt cx="2316805" cy="1453821"/>
            </a:xfrm>
          </p:grpSpPr>
          <p:grpSp>
            <p:nvGrpSpPr>
              <p:cNvPr id="503" name="Shape 503"/>
              <p:cNvGrpSpPr/>
              <p:nvPr/>
            </p:nvGrpSpPr>
            <p:grpSpPr>
              <a:xfrm>
                <a:off x="3169594" y="4742674"/>
                <a:ext cx="2316805" cy="1453821"/>
                <a:chOff x="3430502" y="3050127"/>
                <a:chExt cx="4799097" cy="3577144"/>
              </a:xfrm>
            </p:grpSpPr>
            <p:grpSp>
              <p:nvGrpSpPr>
                <p:cNvPr id="504" name="Shape 504"/>
                <p:cNvGrpSpPr/>
                <p:nvPr/>
              </p:nvGrpSpPr>
              <p:grpSpPr>
                <a:xfrm>
                  <a:off x="3430502" y="3050127"/>
                  <a:ext cx="4799097" cy="3577144"/>
                  <a:chOff x="3506702" y="2973927"/>
                  <a:chExt cx="4799097" cy="3577144"/>
                </a:xfrm>
              </p:grpSpPr>
              <p:sp>
                <p:nvSpPr>
                  <p:cNvPr id="505" name="Shape 505"/>
                  <p:cNvSpPr/>
                  <p:nvPr/>
                </p:nvSpPr>
                <p:spPr>
                  <a:xfrm>
                    <a:off x="4419600" y="3886200"/>
                    <a:ext cx="3886200" cy="26050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lnTo>
                          <a:pt x="1949" y="7180"/>
                        </a:ln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33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endParaRPr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" name="Shape 506"/>
                  <p:cNvSpPr/>
                  <p:nvPr/>
                </p:nvSpPr>
                <p:spPr>
                  <a:xfrm rot="4380000">
                    <a:off x="3657600" y="3505199"/>
                    <a:ext cx="2971799" cy="25146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lnTo>
                          <a:pt x="1949" y="7180"/>
                        </a:ln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3300"/>
                  </a:solidFill>
                  <a:ln>
                    <a:noFill/>
                  </a:ln>
                </p:spPr>
                <p:txBody>
                  <a:bodyPr lIns="91425" tIns="45700" rIns="91425" bIns="45700" anchor="t" anchorCtr="0">
                    <a:noAutofit/>
                  </a:bodyPr>
                  <a:lstStyle/>
                  <a:p>
                    <a:endParaRPr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07" name="Shape 507"/>
                <p:cNvSpPr/>
                <p:nvPr/>
              </p:nvSpPr>
              <p:spPr>
                <a:xfrm rot="1380000">
                  <a:off x="5333999" y="4190999"/>
                  <a:ext cx="1219200" cy="8175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lnTo>
                        <a:pt x="1949" y="7180"/>
                      </a:ln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8" name="Shape 508"/>
              <p:cNvSpPr/>
              <p:nvPr/>
            </p:nvSpPr>
            <p:spPr>
              <a:xfrm rot="1380000">
                <a:off x="4038599" y="5181600"/>
                <a:ext cx="685799" cy="385761"/>
              </a:xfrm>
              <a:custGeom>
                <a:avLst/>
                <a:gdLst/>
                <a:ahLst/>
                <a:cxnLst/>
                <a:rect l="0" t="0" r="0" b="0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9" name="Shape 509"/>
            <p:cNvSpPr/>
            <p:nvPr/>
          </p:nvSpPr>
          <p:spPr>
            <a:xfrm rot="-2940000">
              <a:off x="1451767" y="3136105"/>
              <a:ext cx="239712" cy="479424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Shape 510"/>
            <p:cNvSpPr txBox="1"/>
            <p:nvPr/>
          </p:nvSpPr>
          <p:spPr>
            <a:xfrm>
              <a:off x="1828800" y="3200400"/>
              <a:ext cx="1276349" cy="5318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ct val="25000"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Hydrolyzed substrate</a:t>
              </a:r>
            </a:p>
          </p:txBody>
        </p:sp>
      </p:grpSp>
      <p:cxnSp>
        <p:nvCxnSpPr>
          <p:cNvPr id="511" name="Shape 511"/>
          <p:cNvCxnSpPr/>
          <p:nvPr/>
        </p:nvCxnSpPr>
        <p:spPr>
          <a:xfrm>
            <a:off x="3048000" y="2514600"/>
            <a:ext cx="1447800" cy="914400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2" name="Shape 512"/>
          <p:cNvSpPr txBox="1"/>
          <p:nvPr/>
        </p:nvSpPr>
        <p:spPr>
          <a:xfrm>
            <a:off x="4572001" y="3276601"/>
            <a:ext cx="1371599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site</a:t>
            </a:r>
          </a:p>
        </p:txBody>
      </p:sp>
    </p:spTree>
    <p:extLst>
      <p:ext uri="{BB962C8B-B14F-4D97-AF65-F5344CB8AC3E}">
        <p14:creationId xmlns:p14="http://schemas.microsoft.com/office/powerpoint/2010/main" val="3163844844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Shape 517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1" y="2209800"/>
            <a:ext cx="3467099" cy="319087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/>
        </p:nvSpPr>
        <p:spPr>
          <a:xfrm>
            <a:off x="6172201" y="1981201"/>
            <a:ext cx="3124199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</a:p>
        </p:txBody>
      </p:sp>
      <p:pic>
        <p:nvPicPr>
          <p:cNvPr id="520" name="Shape 5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5401" y="2209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Shape 5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63001" y="49530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8601" y="4114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1" y="3200401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69611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Shape 52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Shape 529"/>
          <p:cNvPicPr preferRelativeResize="0"/>
          <p:nvPr/>
        </p:nvPicPr>
        <p:blipFill rotWithShape="1">
          <a:blip r:embed="rId4">
            <a:alphaModFix/>
          </a:blip>
          <a:srcRect b="23876"/>
          <a:stretch/>
        </p:blipFill>
        <p:spPr>
          <a:xfrm>
            <a:off x="2286000" y="2362201"/>
            <a:ext cx="4043362" cy="3011487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Shape 530"/>
          <p:cNvSpPr txBox="1"/>
          <p:nvPr/>
        </p:nvSpPr>
        <p:spPr>
          <a:xfrm>
            <a:off x="6553201" y="2133601"/>
            <a:ext cx="3124199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96401" y="23622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3401" y="42672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Shape 5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1" y="50292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Shape 5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2401" y="3352801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086079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Shape 53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1" y="2819401"/>
            <a:ext cx="3581399" cy="2459037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 txBox="1"/>
          <p:nvPr/>
        </p:nvSpPr>
        <p:spPr>
          <a:xfrm>
            <a:off x="2286001" y="1981201"/>
            <a:ext cx="3124199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</a:p>
        </p:txBody>
      </p:sp>
      <p:pic>
        <p:nvPicPr>
          <p:cNvPr id="542" name="Shape 5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9201" y="2209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Shape 5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1" y="4114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Shape 5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601" y="32004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1" y="4953001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398429"/>
      </p:ext>
    </p:extLst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Shape 550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Shape 5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1" y="2590801"/>
            <a:ext cx="3352799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Shape 552"/>
          <p:cNvSpPr txBox="1"/>
          <p:nvPr/>
        </p:nvSpPr>
        <p:spPr>
          <a:xfrm>
            <a:off x="6172201" y="1981201"/>
            <a:ext cx="3124199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</a:p>
        </p:txBody>
      </p:sp>
      <p:pic>
        <p:nvPicPr>
          <p:cNvPr id="553" name="Shape 5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5401" y="2209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Shape 5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63001" y="49530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Shape 5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6201" y="4114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1" y="3200401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962362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Shape 56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1" y="2133600"/>
            <a:ext cx="4038599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 txBox="1"/>
          <p:nvPr/>
        </p:nvSpPr>
        <p:spPr>
          <a:xfrm>
            <a:off x="6781801" y="1981201"/>
            <a:ext cx="3124199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</a:p>
        </p:txBody>
      </p:sp>
      <p:pic>
        <p:nvPicPr>
          <p:cNvPr id="564" name="Shape 5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2601" y="4876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Shape 5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1" y="4114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Shape 5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8801" y="2209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Shape 5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1" y="3200401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81550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Shape 57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1" y="2133600"/>
            <a:ext cx="2914649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Shape 574"/>
          <p:cNvSpPr txBox="1"/>
          <p:nvPr/>
        </p:nvSpPr>
        <p:spPr>
          <a:xfrm>
            <a:off x="6172201" y="1981201"/>
            <a:ext cx="3124199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</a:p>
        </p:txBody>
      </p:sp>
      <p:pic>
        <p:nvPicPr>
          <p:cNvPr id="575" name="Shape 5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5401" y="2209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63001" y="4876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Shape 5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2401" y="4114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Shape 5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1" y="3200401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654492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Shape 58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Shape 5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1" y="2438401"/>
            <a:ext cx="3194049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Shape 585"/>
          <p:cNvSpPr txBox="1"/>
          <p:nvPr/>
        </p:nvSpPr>
        <p:spPr>
          <a:xfrm>
            <a:off x="6172201" y="1981201"/>
            <a:ext cx="3124199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</a:p>
        </p:txBody>
      </p:sp>
      <p:pic>
        <p:nvPicPr>
          <p:cNvPr id="586" name="Shape 5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1" y="4876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Shape 5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2401" y="4114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Shape 5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201" y="21336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Shape 5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1" y="3200401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133285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Shape 594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Shape 5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1" y="2057400"/>
            <a:ext cx="3638549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Shape 596"/>
          <p:cNvSpPr txBox="1"/>
          <p:nvPr/>
        </p:nvSpPr>
        <p:spPr>
          <a:xfrm>
            <a:off x="2057401" y="2057401"/>
            <a:ext cx="3124199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</a:p>
        </p:txBody>
      </p:sp>
      <p:pic>
        <p:nvPicPr>
          <p:cNvPr id="597" name="Shape 5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1" y="22860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601" y="41910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Shape 5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9001" y="32766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Shape 6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1" y="5029201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27069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3700" y="268287"/>
            <a:ext cx="8553450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sz="quarter" idx="13"/>
          </p:nvPr>
        </p:nvSpPr>
        <p:spPr>
          <a:xfrm>
            <a:off x="1981200" y="1600200"/>
            <a:ext cx="3733800" cy="48736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Synthesis is </a:t>
            </a:r>
            <a:r>
              <a:rPr lang="en-US" sz="27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how organisms build necessary molecules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Photosynthesis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Protein synthesis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ATP synthesis</a:t>
            </a:r>
          </a:p>
          <a:p>
            <a:pPr marL="0" indent="0">
              <a:spcBef>
                <a:spcPts val="0"/>
              </a:spcBef>
              <a:buNone/>
            </a:pP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1" y="228600"/>
            <a:ext cx="3809999" cy="340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3581401"/>
            <a:ext cx="3541712" cy="3067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467188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Shape 6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1" y="2590800"/>
            <a:ext cx="3724275" cy="2590800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07" name="Shape 607"/>
          <p:cNvSpPr txBox="1"/>
          <p:nvPr/>
        </p:nvSpPr>
        <p:spPr>
          <a:xfrm>
            <a:off x="6172201" y="1981201"/>
            <a:ext cx="3124199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</a:p>
        </p:txBody>
      </p:sp>
      <p:pic>
        <p:nvPicPr>
          <p:cNvPr id="608" name="Shape 6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1" y="49530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Shape 6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2401" y="4114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Shape 6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201" y="2209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Shape 6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1" y="3200401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478289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Shape 61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9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Shape 6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2438400"/>
            <a:ext cx="3333750" cy="2714624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/>
        </p:nvSpPr>
        <p:spPr>
          <a:xfrm>
            <a:off x="2057401" y="2057401"/>
            <a:ext cx="3124199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>
              <a:spcBef>
                <a:spcPts val="1600"/>
              </a:spcBef>
              <a:buClr>
                <a:schemeClr val="lt1"/>
              </a:buClr>
              <a:buSzPct val="25000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</a:p>
        </p:txBody>
      </p:sp>
      <p:pic>
        <p:nvPicPr>
          <p:cNvPr id="619" name="Shape 6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1" y="22860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Shape 6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601" y="41910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Shape 6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9001" y="32766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Shape 6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1" y="5029201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618224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/>
        </p:nvSpPr>
        <p:spPr>
          <a:xfrm>
            <a:off x="6172201" y="1981201"/>
            <a:ext cx="3124199" cy="3508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Carbohydrate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ct val="25000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</a:t>
            </a:r>
          </a:p>
          <a:p>
            <a:pPr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ct val="25000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</a:p>
          <a:p>
            <a:pPr>
              <a:spcBef>
                <a:spcPts val="1600"/>
              </a:spcBef>
              <a:buClr>
                <a:schemeClr val="dk1"/>
              </a:buClr>
              <a:buSzPct val="25000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</a:p>
        </p:txBody>
      </p:sp>
      <p:pic>
        <p:nvPicPr>
          <p:cNvPr id="648" name="Shape 64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3663" y="146051"/>
            <a:ext cx="7735887" cy="123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tretch/>
        </p:blipFill>
        <p:spPr>
          <a:xfrm>
            <a:off x="2971800" y="39624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Shape 65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15401" y="2209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391401" y="32004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Shape 6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1" y="1981201"/>
            <a:ext cx="3467099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1" y="4114801"/>
            <a:ext cx="60959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Shape 6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3001" y="4876801"/>
            <a:ext cx="609599" cy="60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416008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/>
        </p:nvSpPr>
        <p:spPr>
          <a:xfrm>
            <a:off x="2895600" y="152401"/>
            <a:ext cx="7467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ClCClasles</a:t>
            </a:r>
          </a:p>
        </p:txBody>
      </p:sp>
      <p:graphicFrame>
        <p:nvGraphicFramePr>
          <p:cNvPr id="660" name="Shape 660"/>
          <p:cNvGraphicFramePr/>
          <p:nvPr/>
        </p:nvGraphicFramePr>
        <p:xfrm>
          <a:off x="1752600" y="167640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52650"/>
                <a:gridCol w="2152650"/>
                <a:gridCol w="2152650"/>
                <a:gridCol w="2152650"/>
              </a:tblGrid>
              <a:tr h="94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Biochemical</a:t>
                      </a:r>
                    </a:p>
                  </a:txBody>
                  <a:tcPr marL="0" marR="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Monomer (Basic Unit)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Examples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Carbohydrates</a:t>
                      </a:r>
                    </a:p>
                  </a:txBody>
                  <a:tcPr marL="0" marR="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Monosaccharide (simple sugar)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Immediate energy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Glucose, sucrose (table sugar), starch, glycogen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Lipids</a:t>
                      </a:r>
                    </a:p>
                  </a:txBody>
                  <a:tcPr marL="0" marR="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Fatty acids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Store energy, insulation, make up cell membranes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4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Butter, oil, shortening, lard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Proteins</a:t>
                      </a:r>
                    </a:p>
                  </a:txBody>
                  <a:tcPr marL="0" marR="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Amino acids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Make up cell parts, carry out chemical reactions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Keratin, melanin, catalase, amylase, enzymes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Nucleic Acids</a:t>
                      </a:r>
                    </a:p>
                  </a:txBody>
                  <a:tcPr marL="0" marR="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Nucleotide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Store and pass on genetic code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DNA, RNA</a:t>
                      </a:r>
                    </a:p>
                  </a:txBody>
                  <a:tcPr marL="0" marR="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1" name="Shape 661"/>
          <p:cNvSpPr txBox="1"/>
          <p:nvPr/>
        </p:nvSpPr>
        <p:spPr>
          <a:xfrm>
            <a:off x="3962401" y="2667000"/>
            <a:ext cx="1981199" cy="914400"/>
          </a:xfrm>
          <a:prstGeom prst="rect">
            <a:avLst/>
          </a:prstGeom>
          <a:solidFill>
            <a:schemeClr val="accent1"/>
          </a:solidFill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Shape 662"/>
          <p:cNvSpPr txBox="1"/>
          <p:nvPr/>
        </p:nvSpPr>
        <p:spPr>
          <a:xfrm>
            <a:off x="3962401" y="3810000"/>
            <a:ext cx="1981199" cy="914400"/>
          </a:xfrm>
          <a:prstGeom prst="rect">
            <a:avLst/>
          </a:prstGeom>
          <a:solidFill>
            <a:schemeClr val="accent1"/>
          </a:solidFill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Shape 663"/>
          <p:cNvSpPr txBox="1"/>
          <p:nvPr/>
        </p:nvSpPr>
        <p:spPr>
          <a:xfrm>
            <a:off x="1828801" y="5715000"/>
            <a:ext cx="1981199" cy="914400"/>
          </a:xfrm>
          <a:prstGeom prst="rect">
            <a:avLst/>
          </a:prstGeom>
          <a:solidFill>
            <a:schemeClr val="accent1"/>
          </a:solidFill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Shape 664"/>
          <p:cNvSpPr txBox="1"/>
          <p:nvPr/>
        </p:nvSpPr>
        <p:spPr>
          <a:xfrm>
            <a:off x="3962401" y="4876801"/>
            <a:ext cx="1981199" cy="838199"/>
          </a:xfrm>
          <a:prstGeom prst="rect">
            <a:avLst/>
          </a:prstGeom>
          <a:solidFill>
            <a:schemeClr val="accent1"/>
          </a:solidFill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Shape 665"/>
          <p:cNvSpPr txBox="1"/>
          <p:nvPr/>
        </p:nvSpPr>
        <p:spPr>
          <a:xfrm>
            <a:off x="8305801" y="5715000"/>
            <a:ext cx="1981199" cy="914400"/>
          </a:xfrm>
          <a:prstGeom prst="rect">
            <a:avLst/>
          </a:prstGeom>
          <a:solidFill>
            <a:schemeClr val="accent1"/>
          </a:solidFill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Shape 666"/>
          <p:cNvSpPr txBox="1"/>
          <p:nvPr/>
        </p:nvSpPr>
        <p:spPr>
          <a:xfrm>
            <a:off x="8305801" y="2667000"/>
            <a:ext cx="1981199" cy="914400"/>
          </a:xfrm>
          <a:prstGeom prst="rect">
            <a:avLst/>
          </a:prstGeom>
          <a:solidFill>
            <a:schemeClr val="accent1"/>
          </a:solidFill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Shape 667"/>
          <p:cNvSpPr txBox="1"/>
          <p:nvPr/>
        </p:nvSpPr>
        <p:spPr>
          <a:xfrm>
            <a:off x="1828801" y="3733801"/>
            <a:ext cx="1981199" cy="990599"/>
          </a:xfrm>
          <a:prstGeom prst="rect">
            <a:avLst/>
          </a:prstGeom>
          <a:solidFill>
            <a:schemeClr val="accent1"/>
          </a:solidFill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Shape 668"/>
          <p:cNvSpPr txBox="1"/>
          <p:nvPr/>
        </p:nvSpPr>
        <p:spPr>
          <a:xfrm>
            <a:off x="8305801" y="4800600"/>
            <a:ext cx="1981199" cy="914400"/>
          </a:xfrm>
          <a:prstGeom prst="rect">
            <a:avLst/>
          </a:prstGeom>
          <a:solidFill>
            <a:schemeClr val="accent1"/>
          </a:solidFill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316729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07951"/>
            <a:ext cx="2819400" cy="659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990600"/>
            <a:ext cx="39370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0" y="1219201"/>
            <a:ext cx="4338636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>
            <a:picLocks noGrp="1"/>
          </p:cNvPicPr>
          <p:nvPr>
            <p:ph type="title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663700" y="-6350"/>
            <a:ext cx="7791450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sz="quarter" idx="13"/>
          </p:nvPr>
        </p:nvSpPr>
        <p:spPr>
          <a:xfrm>
            <a:off x="1981200" y="1325562"/>
            <a:ext cx="3733800" cy="48736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Transport is the </a:t>
            </a:r>
            <a:r>
              <a:rPr lang="en-US" sz="27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movement of  substances from one area to another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Circulation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Cell Transport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Translocation</a:t>
            </a:r>
          </a:p>
          <a:p>
            <a:pPr marL="0" indent="0">
              <a:spcBef>
                <a:spcPts val="0"/>
              </a:spcBef>
              <a:buNone/>
            </a:pP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7">
            <a:alphaModFix/>
          </a:blip>
          <a:srcRect l="11236" r="11235"/>
          <a:stretch/>
        </p:blipFill>
        <p:spPr>
          <a:xfrm>
            <a:off x="5638801" y="1600200"/>
            <a:ext cx="4549775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47720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3700" y="268287"/>
            <a:ext cx="8553450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sz="quarter" idx="13"/>
          </p:nvPr>
        </p:nvSpPr>
        <p:spPr>
          <a:xfrm>
            <a:off x="1981200" y="1600200"/>
            <a:ext cx="3657600" cy="48736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Excretion is the elimination of </a:t>
            </a:r>
            <a:r>
              <a:rPr lang="en-US" sz="27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waste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Blood waste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Heat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Water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Gases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1" y="838201"/>
            <a:ext cx="4419599" cy="447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447800"/>
            <a:ext cx="4714874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8800" y="1676401"/>
            <a:ext cx="4294186" cy="297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29845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3700" y="268287"/>
            <a:ext cx="8553450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sz="quarter" idx="13"/>
          </p:nvPr>
        </p:nvSpPr>
        <p:spPr>
          <a:xfrm>
            <a:off x="1981200" y="1143000"/>
            <a:ext cx="3657600" cy="52546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Regulation is </a:t>
            </a:r>
            <a:r>
              <a:rPr lang="en-US" sz="25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control and coordination of life activities</a:t>
            </a:r>
            <a:r>
              <a:rPr lang="en-US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marL="620712" lvl="1" indent="-239712"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Nervous System</a:t>
            </a:r>
          </a:p>
          <a:p>
            <a:pPr marL="620712" lvl="1" indent="-239712"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Endocrine System</a:t>
            </a:r>
          </a:p>
          <a:p>
            <a:pPr marL="365125" indent="-263525">
              <a:spcBef>
                <a:spcPts val="40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Homeostasis ~ </a:t>
            </a:r>
            <a:r>
              <a:rPr lang="en-US" sz="25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Maintaining a steady state for optimal function</a:t>
            </a:r>
            <a:r>
              <a:rPr lang="en-US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 Ex:  Body temperature</a:t>
            </a:r>
          </a:p>
          <a:p>
            <a:pPr marL="365125" indent="-263525">
              <a:spcBef>
                <a:spcPts val="400"/>
              </a:spcBef>
              <a:buClr>
                <a:schemeClr val="dk1"/>
              </a:buClr>
              <a:buSzPct val="25000"/>
              <a:buNone/>
            </a:pPr>
            <a:r>
              <a:rPr lang="en-US" sz="25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(What does “optimal” mean?)</a:t>
            </a:r>
          </a:p>
          <a:p>
            <a:pPr marL="0" indent="0">
              <a:spcBef>
                <a:spcPts val="0"/>
              </a:spcBef>
              <a:buNone/>
            </a:pPr>
            <a:endParaRPr sz="25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1" y="838200"/>
            <a:ext cx="3962399" cy="526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 l="11712" r="14671"/>
          <a:stretch/>
        </p:blipFill>
        <p:spPr>
          <a:xfrm>
            <a:off x="5943601" y="1447800"/>
            <a:ext cx="4384675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658462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3700" y="268287"/>
            <a:ext cx="8553450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sz="quarter" idx="13"/>
          </p:nvPr>
        </p:nvSpPr>
        <p:spPr>
          <a:xfrm>
            <a:off x="1981201" y="1447801"/>
            <a:ext cx="4038599" cy="50260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125" indent="-263525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Noto Symbol"/>
              <a:buChar char=""/>
            </a:pP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Nutrition is </a:t>
            </a:r>
            <a:r>
              <a:rPr lang="en-US" sz="27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how organisms obtain nutrients and break them down to use them to produce energy </a:t>
            </a:r>
            <a:r>
              <a:rPr lang="en-US"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and new cell parts.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Autotroph – makes its own food</a:t>
            </a:r>
          </a:p>
          <a:p>
            <a:pPr marL="620712" lvl="1" indent="-239712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Heterotroph – has to ingest food</a:t>
            </a:r>
          </a:p>
          <a:p>
            <a:pPr marL="0" indent="0">
              <a:spcBef>
                <a:spcPts val="0"/>
              </a:spcBef>
              <a:buNone/>
            </a:pPr>
            <a:endParaRPr sz="23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1600201"/>
            <a:ext cx="4495800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1" y="990601"/>
            <a:ext cx="3589337" cy="464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710070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</TotalTime>
  <Words>1121</Words>
  <Application>Microsoft Office PowerPoint</Application>
  <PresentationFormat>Widescreen</PresentationFormat>
  <Paragraphs>221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Noto Symbol</vt:lpstr>
      <vt:lpstr>Rambla</vt:lpstr>
      <vt:lpstr>Times New Roman</vt:lpstr>
      <vt:lpstr>Tw Cen MT</vt:lpstr>
      <vt:lpstr>Verdana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Farris, Christopher</dc:creator>
  <cp:lastModifiedBy>Farris, Christopher</cp:lastModifiedBy>
  <cp:revision>1</cp:revision>
  <dcterms:created xsi:type="dcterms:W3CDTF">2015-08-23T20:31:34Z</dcterms:created>
  <dcterms:modified xsi:type="dcterms:W3CDTF">2015-08-23T20:34:11Z</dcterms:modified>
</cp:coreProperties>
</file>