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9283700" cy="6985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0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022724" cy="3508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5259387" y="0"/>
            <a:ext cx="4022724" cy="3508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3070225" y="873125"/>
            <a:ext cx="3143249" cy="23574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928687" y="3360737"/>
            <a:ext cx="7426325" cy="27511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6634161"/>
            <a:ext cx="4022724" cy="3508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5259387" y="6634161"/>
            <a:ext cx="4022724" cy="3508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1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716348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928687" y="3360737"/>
            <a:ext cx="7426325" cy="27511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070225" y="873125"/>
            <a:ext cx="3143249" cy="23574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94771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928687" y="3360737"/>
            <a:ext cx="7426325" cy="27511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070225" y="873125"/>
            <a:ext cx="3143249" cy="23574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55446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928687" y="3360737"/>
            <a:ext cx="7426325" cy="27511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070225" y="873125"/>
            <a:ext cx="3143249" cy="23574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783233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928687" y="3360737"/>
            <a:ext cx="7426325" cy="27511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070225" y="873125"/>
            <a:ext cx="3143249" cy="23574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25043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928687" y="3360737"/>
            <a:ext cx="7426325" cy="27511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070225" y="873125"/>
            <a:ext cx="3143249" cy="23574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684541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928687" y="3360737"/>
            <a:ext cx="7426325" cy="27511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070225" y="873125"/>
            <a:ext cx="3143249" cy="23574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341044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928687" y="3360737"/>
            <a:ext cx="7426325" cy="27511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070225" y="873125"/>
            <a:ext cx="3143249" cy="23574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612637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070225" y="873125"/>
            <a:ext cx="3143249" cy="23574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928687" y="3360737"/>
            <a:ext cx="7426325" cy="2751136"/>
          </a:xfrm>
          <a:prstGeom prst="rect">
            <a:avLst/>
          </a:prstGeom>
          <a:noFill/>
          <a:ln>
            <a:noFill/>
          </a:ln>
        </p:spPr>
        <p:txBody>
          <a:bodyPr lIns="92950" tIns="46475" rIns="92950" bIns="4647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 txBox="1"/>
          <p:nvPr/>
        </p:nvSpPr>
        <p:spPr>
          <a:xfrm>
            <a:off x="5259387" y="6634161"/>
            <a:ext cx="4022724" cy="350837"/>
          </a:xfrm>
          <a:prstGeom prst="rect">
            <a:avLst/>
          </a:prstGeom>
          <a:noFill/>
          <a:ln>
            <a:noFill/>
          </a:ln>
        </p:spPr>
        <p:txBody>
          <a:bodyPr lIns="92950" tIns="46475" rIns="92950" bIns="464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Times New Roman"/>
              <a:buNone/>
            </a:pPr>
            <a:r>
              <a:rPr lang="en-US" sz="1200" b="0" i="0" u="none" strike="noStrike" cap="none" baseline="0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2057098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928687" y="3360737"/>
            <a:ext cx="7426199" cy="2750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070225" y="873125"/>
            <a:ext cx="3143100" cy="23573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94187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928687" y="3360737"/>
            <a:ext cx="7426325" cy="27511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070225" y="873125"/>
            <a:ext cx="3143249" cy="23574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81210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928687" y="3360737"/>
            <a:ext cx="7426325" cy="27511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070225" y="873125"/>
            <a:ext cx="3143249" cy="23574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33162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928687" y="3360737"/>
            <a:ext cx="7426325" cy="27511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070225" y="873125"/>
            <a:ext cx="3143249" cy="23574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9573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928687" y="3360737"/>
            <a:ext cx="7426325" cy="27511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070225" y="873125"/>
            <a:ext cx="3143249" cy="23574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545516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928687" y="3360737"/>
            <a:ext cx="7426199" cy="2750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070225" y="873125"/>
            <a:ext cx="3143100" cy="23573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74260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928687" y="3360737"/>
            <a:ext cx="7426199" cy="2750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070225" y="873125"/>
            <a:ext cx="3143100" cy="23573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15264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928687" y="3360737"/>
            <a:ext cx="7426199" cy="27509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070225" y="873125"/>
            <a:ext cx="3143100" cy="23573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44135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928687" y="3360737"/>
            <a:ext cx="7426325" cy="27511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070225" y="873125"/>
            <a:ext cx="3143249" cy="23574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55588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 rot="5400000">
            <a:off x="4743450" y="2381249"/>
            <a:ext cx="5486399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49"/>
            <a:ext cx="5486399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5pPr>
            <a:lvl6pPr marL="22860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6pPr>
            <a:lvl7pPr marL="27432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7pPr>
            <a:lvl8pPr marL="32004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8pPr>
            <a:lvl9pPr marL="3657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2514599" y="152399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marR="0" lvl="1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marR="0" lvl="2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marR="0" lvl="3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marR="0" lvl="4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marR="0" lvl="5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marR="0" lvl="6" indent="-88900" algn="l" rt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marR="0" lvl="7" indent="-88900" algn="l" rtl="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marR="0" lvl="8" indent="-88900" algn="l" rtl="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hape 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" y="1447800"/>
            <a:ext cx="7772400" cy="4776787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Shape 52"/>
          <p:cNvSpPr txBox="1"/>
          <p:nvPr/>
        </p:nvSpPr>
        <p:spPr>
          <a:xfrm>
            <a:off x="1143000" y="381000"/>
            <a:ext cx="6448425" cy="8239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48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Layers of the Earth</a:t>
            </a:r>
          </a:p>
        </p:txBody>
      </p:sp>
      <p:sp>
        <p:nvSpPr>
          <p:cNvPr id="53" name="Shape 53"/>
          <p:cNvSpPr txBox="1"/>
          <p:nvPr/>
        </p:nvSpPr>
        <p:spPr>
          <a:xfrm>
            <a:off x="3657600" y="6248400"/>
            <a:ext cx="4529137" cy="339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US" sz="1400" b="0" i="0" u="none" strike="noStrike" cap="none" baseline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© Copyright 2006.  M. J. Krech. All rights reserved.</a:t>
            </a:r>
            <a:r>
              <a:rPr lang="en-US" sz="900" b="0" i="0" u="none" strike="noStrike" cap="none" baseline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/>
        </p:nvSpPr>
        <p:spPr>
          <a:xfrm>
            <a:off x="1219200" y="381000"/>
            <a:ext cx="6019799" cy="7016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4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The Asthenosphere</a:t>
            </a:r>
          </a:p>
        </p:txBody>
      </p:sp>
      <p:pic>
        <p:nvPicPr>
          <p:cNvPr id="114" name="Shape 114"/>
          <p:cNvPicPr preferRelativeResize="0"/>
          <p:nvPr/>
        </p:nvPicPr>
        <p:blipFill rotWithShape="1">
          <a:blip r:embed="rId3">
            <a:alphaModFix/>
          </a:blip>
          <a:srcRect b="14694"/>
          <a:stretch/>
        </p:blipFill>
        <p:spPr>
          <a:xfrm>
            <a:off x="0" y="1219200"/>
            <a:ext cx="5257799" cy="3986212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 txBox="1"/>
          <p:nvPr/>
        </p:nvSpPr>
        <p:spPr>
          <a:xfrm>
            <a:off x="5410200" y="2057400"/>
            <a:ext cx="3733800" cy="26479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The </a:t>
            </a:r>
            <a:r>
              <a:rPr lang="en-US" sz="2400" b="1" i="0" u="none" strike="noStrike" cap="none" baseline="0">
                <a:solidFill>
                  <a:srgbClr val="E41620"/>
                </a:solidFill>
                <a:latin typeface="Courier New"/>
                <a:ea typeface="Courier New"/>
                <a:cs typeface="Courier New"/>
                <a:sym typeface="Courier New"/>
              </a:rPr>
              <a:t>asthenosphere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is the semi-rigid part of the </a:t>
            </a:r>
            <a:r>
              <a:rPr lang="en-US" sz="2400" b="1" i="0" u="none" strike="noStrike" cap="none" baseline="0">
                <a:solidFill>
                  <a:srgbClr val="E41620"/>
                </a:solidFill>
                <a:latin typeface="Courier New"/>
                <a:ea typeface="Courier New"/>
                <a:cs typeface="Courier New"/>
                <a:sym typeface="Courier New"/>
              </a:rPr>
              <a:t>middle mantle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that flows like hot asphalt under a heavy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weight.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Convection Currents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419600" y="1828800"/>
            <a:ext cx="4495800" cy="464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The middle mantle "flows" because of convection currents.  </a:t>
            </a:r>
            <a:r>
              <a:rPr lang="en-US" sz="2800" b="1" i="0" u="none" strike="noStrike" cap="none" baseline="0">
                <a:solidFill>
                  <a:srgbClr val="E4162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Convection currents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are caused by the very hot material at the deepest part of the mantle rising, then cooling and sinking again --repeating this cycle over and over. </a:t>
            </a:r>
          </a:p>
        </p:txBody>
      </p:sp>
      <p:pic>
        <p:nvPicPr>
          <p:cNvPr id="122" name="Shape 1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1828800"/>
            <a:ext cx="4343400" cy="388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Convection Currents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191000" y="1905000"/>
            <a:ext cx="44958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The next time you heat anything like soup or water in a pan you can watch the </a:t>
            </a:r>
            <a:r>
              <a:rPr lang="en-US" sz="2400" b="1" i="0" u="none" strike="noStrike" cap="none" baseline="0">
                <a:solidFill>
                  <a:srgbClr val="E4162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convection currents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move in the liquid. When the convection currents flow in the </a:t>
            </a:r>
            <a:r>
              <a:rPr lang="en-US" sz="2400" b="1" i="0" u="none" strike="noStrike" cap="none" baseline="0">
                <a:solidFill>
                  <a:srgbClr val="E4162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asthenosphere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they also move the crust. The crust gets a free ride with these currents, like the </a:t>
            </a:r>
            <a:r>
              <a:rPr lang="en-US" sz="2000" b="1" i="0" u="none" strike="noStrike" cap="none" baseline="0">
                <a:solidFill>
                  <a:srgbClr val="8036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cork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this illustration.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0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0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-US" sz="2000" b="1" i="0" u="none" strike="noStrike" cap="none" baseline="0">
                <a:solidFill>
                  <a:srgbClr val="E4162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Safety Caution: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Don’t get your face too close to the boiling water! </a:t>
            </a:r>
          </a:p>
          <a:p>
            <a: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0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9" name="Shape 129"/>
          <p:cNvPicPr preferRelativeResize="0"/>
          <p:nvPr/>
        </p:nvPicPr>
        <p:blipFill rotWithShape="1">
          <a:blip r:embed="rId3">
            <a:alphaModFix/>
          </a:blip>
          <a:srcRect l="59538"/>
          <a:stretch/>
        </p:blipFill>
        <p:spPr>
          <a:xfrm>
            <a:off x="762000" y="1676400"/>
            <a:ext cx="3257550" cy="464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Outer Core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5334000" y="1981200"/>
            <a:ext cx="3124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The core of the Earth is like a ball of very hot metals. The </a:t>
            </a:r>
            <a:r>
              <a:rPr lang="en-US" sz="3200" b="1" i="0" u="none" strike="noStrike" cap="none" baseline="0">
                <a:solidFill>
                  <a:srgbClr val="E4162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outer core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is so hot that the metals in it are all in the liquid state. The outer core is composed of the melted metals of </a:t>
            </a:r>
            <a:r>
              <a:rPr lang="en-US" sz="2400" b="1" i="0" u="none" strike="noStrike" cap="none" baseline="0">
                <a:solidFill>
                  <a:srgbClr val="E4162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nickel and iron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pic>
        <p:nvPicPr>
          <p:cNvPr id="136" name="Shape 1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1600200"/>
            <a:ext cx="4800600" cy="4662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Inner Core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5410200" y="1828800"/>
            <a:ext cx="3352799" cy="3809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The </a:t>
            </a:r>
            <a:r>
              <a:rPr lang="en-US" sz="2800" b="1" i="0" u="none" strike="noStrike" cap="none" baseline="0">
                <a:solidFill>
                  <a:srgbClr val="E4162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inner core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the Earth has temperatures and pressures so great that the metals are squeezed together and are not able to move about like a liquid, but are forced to vibrate in place like a </a:t>
            </a:r>
            <a:r>
              <a:rPr lang="en-US" sz="2400" b="1" i="0" u="none" strike="noStrike" cap="none" baseline="0">
                <a:solidFill>
                  <a:srgbClr val="E4162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solid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</a:p>
        </p:txBody>
      </p:sp>
      <p:pic>
        <p:nvPicPr>
          <p:cNvPr id="143" name="Shape 1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676400"/>
            <a:ext cx="4572000" cy="444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381000" y="609600"/>
            <a:ext cx="5562600" cy="838199"/>
          </a:xfrm>
          <a:prstGeom prst="rect">
            <a:avLst/>
          </a:prstGeom>
          <a:solidFill>
            <a:srgbClr val="FF9900">
              <a:alpha val="51764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End</a:t>
            </a:r>
          </a:p>
        </p:txBody>
      </p:sp>
      <p:pic>
        <p:nvPicPr>
          <p:cNvPr id="149" name="Shape 1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29200" y="1752600"/>
            <a:ext cx="3597275" cy="4092574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Shape 150"/>
          <p:cNvSpPr txBox="1"/>
          <p:nvPr/>
        </p:nvSpPr>
        <p:spPr>
          <a:xfrm>
            <a:off x="754062" y="2971800"/>
            <a:ext cx="3970337" cy="9540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41620"/>
              </a:buClr>
              <a:buSzPct val="25000"/>
              <a:buFont typeface="Times New Roman"/>
              <a:buNone/>
            </a:pPr>
            <a:r>
              <a:rPr lang="en-US" sz="2800" b="1" i="0" u="none" strike="noStrike" cap="none" baseline="0">
                <a:solidFill>
                  <a:srgbClr val="E4162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Have we ever seen part of the Mantle? Explain.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4267200" y="6248400"/>
            <a:ext cx="4529137" cy="339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US" sz="1400" b="0" i="0" u="none" strike="noStrike" cap="none" baseline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© Copyright 2006.  M. J. Krech. All rights reserved.</a:t>
            </a:r>
            <a:r>
              <a:rPr lang="en-US" sz="900" b="0" i="0" u="none" strike="noStrike" cap="none" baseline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685800" y="152400"/>
            <a:ext cx="777240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Rock Cycle</a:t>
            </a:r>
          </a:p>
        </p:txBody>
      </p:sp>
      <p:pic>
        <p:nvPicPr>
          <p:cNvPr id="157" name="Shape 1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1219200"/>
            <a:ext cx="7772400" cy="5257799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Shape 158"/>
          <p:cNvSpPr txBox="1"/>
          <p:nvPr/>
        </p:nvSpPr>
        <p:spPr>
          <a:xfrm>
            <a:off x="715962" y="1981200"/>
            <a:ext cx="4038599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Heating, pressure, melting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1143000" y="2971800"/>
            <a:ext cx="2057400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metamorphic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1905000" y="4876800"/>
            <a:ext cx="2438399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Sedimentary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3413125" y="5692775"/>
            <a:ext cx="5029199" cy="368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Deposition, compaction, cementation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7086600" y="2971800"/>
            <a:ext cx="1828800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igneous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Shape 1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381000"/>
            <a:ext cx="8229600" cy="6154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5257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Four Layers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5410200" y="1295400"/>
            <a:ext cx="3733800" cy="5333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The Earth is composed of four different layers. The </a:t>
            </a:r>
            <a:r>
              <a:rPr lang="en-US" sz="2400" b="1" i="0" u="none" strike="noStrike" cap="none" baseline="0">
                <a:solidFill>
                  <a:srgbClr val="008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crust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the layer that you live on, and it is the most widely studied and understood. The </a:t>
            </a:r>
            <a:r>
              <a:rPr lang="en-US" sz="2400" b="1" i="0" u="none" strike="noStrike" cap="none" baseline="0">
                <a:solidFill>
                  <a:srgbClr val="E4162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mantle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much hotter and has the ability to flow. The </a:t>
            </a:r>
            <a:r>
              <a:rPr lang="en-US" sz="2400" b="1" i="0" u="none" strike="noStrike" cap="none" baseline="0">
                <a:solidFill>
                  <a:srgbClr val="FFC2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outer core and inner core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are even hotter with pressures so great you would be squeezed into a ball smaller than a marble if you were able to go to the center of the Earth!</a:t>
            </a:r>
          </a:p>
        </p:txBody>
      </p:sp>
      <p:pic>
        <p:nvPicPr>
          <p:cNvPr id="60" name="Shape 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" y="1752600"/>
            <a:ext cx="5181600" cy="438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371600" y="457200"/>
            <a:ext cx="55626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800" b="1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Crust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5486400" y="1981200"/>
            <a:ext cx="3276600" cy="3962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The Earth's </a:t>
            </a:r>
            <a:r>
              <a:rPr lang="en-US" sz="2400" b="1" i="0" u="none" strike="noStrike" cap="none" baseline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Crust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like the skin of an apple. It is very thin in comparison to the other three layers. The crust is only about 3-5 miles (8 kilometers) thick under the oceans (</a:t>
            </a:r>
            <a:r>
              <a:rPr lang="en-US" sz="2000" b="1" i="0" u="none" strike="noStrike" cap="none" baseline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oceanic crust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and about 25 miles (32 kilometers) thick under the continents (</a:t>
            </a:r>
            <a:r>
              <a:rPr lang="en-US" sz="2000" b="1" i="0" u="none" strike="noStrike" cap="none" baseline="0">
                <a:solidFill>
                  <a:srgbClr val="8036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continental crust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).</a:t>
            </a:r>
          </a:p>
        </p:txBody>
      </p:sp>
      <p:pic>
        <p:nvPicPr>
          <p:cNvPr id="67" name="Shape 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752600"/>
            <a:ext cx="5029199" cy="468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Shape 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48250" y="1066800"/>
            <a:ext cx="4095749" cy="37719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x="0" y="1273175"/>
            <a:ext cx="4953000" cy="44862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07"/>
              </a:buClr>
              <a:buSzPct val="100000"/>
              <a:buFont typeface="Arial Black"/>
              <a:buChar char="•"/>
            </a:pPr>
            <a:r>
              <a:rPr lang="en-US" sz="3600" b="0" i="0" u="none" strike="noStrike" cap="none" baseline="0">
                <a:solidFill>
                  <a:srgbClr val="F9F907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en-US" sz="3600" b="0" i="0" u="sng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Oceanic crust</a:t>
            </a:r>
            <a:r>
              <a:rPr lang="en-US" sz="3600" b="0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 is very dense, made of </a:t>
            </a:r>
            <a:r>
              <a:rPr lang="en-US" sz="3600" b="0" i="0" u="sng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Basalt.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 Black"/>
              <a:buChar char="•"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en-US" sz="3600" b="0" i="0" u="sng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Continental crust</a:t>
            </a:r>
            <a:r>
              <a:rPr lang="en-US" sz="3600" b="0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 is less dense, made of </a:t>
            </a:r>
            <a:r>
              <a:rPr lang="en-US" sz="3600" b="0" i="0" u="sng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Granite.</a:t>
            </a:r>
            <a:r>
              <a:rPr lang="en-US" sz="3600" b="0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 baseline="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74" name="Shape 74"/>
          <p:cNvSpPr txBox="1"/>
          <p:nvPr/>
        </p:nvSpPr>
        <p:spPr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Black"/>
              <a:buNone/>
            </a:pPr>
            <a:r>
              <a:rPr lang="en-US" sz="3600" b="1" i="0" u="sng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2 TYPES OF CRUST</a:t>
            </a:r>
            <a:r>
              <a:rPr lang="en-US" sz="3600" b="1" i="0" u="none" strike="noStrike" cap="none" baseline="0">
                <a:solidFill>
                  <a:srgbClr val="F9F907"/>
                </a:solidFill>
                <a:latin typeface="Arial Black"/>
                <a:ea typeface="Arial Black"/>
                <a:cs typeface="Arial Black"/>
                <a:sym typeface="Arial Black"/>
              </a:rPr>
              <a:t>:</a:t>
            </a:r>
            <a:r>
              <a:rPr lang="en-US" sz="3600" b="0" i="0" u="none" strike="noStrike" cap="none" baseline="0">
                <a:solidFill>
                  <a:srgbClr val="F9F907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52577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1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Crust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0" y="4267200"/>
            <a:ext cx="8839199" cy="228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The </a:t>
            </a:r>
            <a:r>
              <a:rPr lang="en-US" sz="2800" b="1" i="0" u="none" strike="noStrike" cap="none" baseline="0">
                <a:solidFill>
                  <a:srgbClr val="E4162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crust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composed of two rocks. The </a:t>
            </a:r>
            <a:r>
              <a:rPr lang="en-US" sz="2800" b="1" i="0" u="none" strike="noStrike" cap="none" baseline="0">
                <a:solidFill>
                  <a:srgbClr val="8036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continental crust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mostly </a:t>
            </a:r>
            <a:r>
              <a:rPr lang="en-US" sz="2800" b="1" i="0" u="none" strike="noStrike" cap="none" baseline="0">
                <a:solidFill>
                  <a:srgbClr val="80362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granite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The </a:t>
            </a:r>
            <a:r>
              <a:rPr lang="en-US" sz="2800" b="1" i="0" u="none" strike="noStrike" cap="none" baseline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oceanic crust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</a:t>
            </a:r>
            <a:r>
              <a:rPr lang="en-US" sz="2800" b="1" i="0" u="none" strike="noStrike" cap="none" baseline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basalt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Basalt is much denser than the granite. Because of this   the less dense continents ride on the   denser oceanic plates. </a:t>
            </a:r>
          </a:p>
        </p:txBody>
      </p:sp>
      <p:pic>
        <p:nvPicPr>
          <p:cNvPr id="81" name="Shape 81"/>
          <p:cNvPicPr preferRelativeResize="0"/>
          <p:nvPr/>
        </p:nvPicPr>
        <p:blipFill rotWithShape="1">
          <a:blip r:embed="rId3">
            <a:alphaModFix/>
          </a:blip>
          <a:srcRect t="21176"/>
          <a:stretch/>
        </p:blipFill>
        <p:spPr>
          <a:xfrm>
            <a:off x="228600" y="914400"/>
            <a:ext cx="8686800" cy="3181349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/>
          <p:nvPr/>
        </p:nvSpPr>
        <p:spPr>
          <a:xfrm>
            <a:off x="493712" y="-157161"/>
            <a:ext cx="18414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/>
        </p:nvSpPr>
        <p:spPr>
          <a:xfrm>
            <a:off x="0" y="0"/>
            <a:ext cx="9144000" cy="6740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07"/>
              </a:buClr>
              <a:buSzPct val="25000"/>
              <a:buFont typeface="Arial Black"/>
              <a:buNone/>
            </a:pPr>
            <a:r>
              <a:rPr lang="en-US" sz="3600" b="1" i="0" u="none" strike="noStrike" cap="none" baseline="0">
                <a:solidFill>
                  <a:srgbClr val="F9F907"/>
                </a:solidFill>
                <a:latin typeface="Arial Black"/>
                <a:ea typeface="Arial Black"/>
                <a:cs typeface="Arial Black"/>
                <a:sym typeface="Arial Black"/>
              </a:rPr>
              <a:t>      </a:t>
            </a:r>
            <a:r>
              <a:rPr lang="en-US" sz="3600" b="1" i="0" u="sng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MANTLE</a:t>
            </a:r>
            <a:r>
              <a:rPr lang="en-US" sz="3600" b="1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:</a:t>
            </a:r>
            <a:r>
              <a:rPr lang="en-US" sz="36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07"/>
              </a:buClr>
              <a:buSzPct val="100000"/>
              <a:buFont typeface="Arial Black"/>
              <a:buChar char="•"/>
            </a:pPr>
            <a:r>
              <a:rPr lang="en-US" sz="3600" b="0" i="0" u="none" strike="noStrike" cap="none" baseline="0">
                <a:solidFill>
                  <a:srgbClr val="F9F907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en-US" sz="3600" b="0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Located </a:t>
            </a:r>
            <a:r>
              <a:rPr lang="en-US" sz="3600" b="0" i="0" u="sng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below</a:t>
            </a:r>
            <a:r>
              <a:rPr lang="en-US" sz="3600" b="0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 the crust.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 Black"/>
              <a:buChar char="•"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 It is the </a:t>
            </a:r>
            <a:r>
              <a:rPr lang="en-US" sz="3600" b="0" i="0" u="sng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largest layer</a:t>
            </a:r>
            <a:r>
              <a:rPr lang="en-US" sz="3600" b="0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 (about 2900 km thick). Rock layers are movable.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 Black"/>
              <a:buChar char="•"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 Hot soften rocks made up of more </a:t>
            </a:r>
            <a:r>
              <a:rPr lang="en-US" sz="3600" b="0" i="0" u="sng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magnesium</a:t>
            </a:r>
            <a:r>
              <a:rPr lang="en-US" sz="3600" b="0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 and </a:t>
            </a:r>
            <a:r>
              <a:rPr lang="en-US" sz="3600" b="0" i="0" u="sng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iron</a:t>
            </a:r>
            <a:r>
              <a:rPr lang="en-US" sz="3600" b="0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 Black"/>
              <a:buChar char="•"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en-US" sz="3600" b="0" i="0" u="sng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Density increases</a:t>
            </a:r>
            <a:r>
              <a:rPr lang="en-US" sz="3600" b="0" i="0" u="none" strike="noStrike" cap="none" baseline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 with depth due to increase in pressure.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1371600" y="304800"/>
            <a:ext cx="70866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Mantle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0" y="1524000"/>
            <a:ext cx="4343400" cy="472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The </a:t>
            </a:r>
            <a:r>
              <a:rPr lang="en-US" sz="3600" b="1" i="0" u="none" strike="noStrike" cap="none" baseline="0">
                <a:solidFill>
                  <a:srgbClr val="E4162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Mantle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the largest layer of the Earth. The </a:t>
            </a:r>
            <a:r>
              <a:rPr lang="en-US" sz="3200" b="1" i="0" u="none" strike="noStrike" cap="none" baseline="0">
                <a:solidFill>
                  <a:srgbClr val="E4162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middle mantle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composed of very hot dense rock that flows like asphalt under a heavy weight. The movement of the middle mantle (</a:t>
            </a:r>
            <a:r>
              <a:rPr lang="en-US" sz="2800" b="1" i="0" u="none" strike="noStrike" cap="none" baseline="0">
                <a:solidFill>
                  <a:srgbClr val="E4162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asthenosphere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is the reason that the crustal plates of the Earth move. </a:t>
            </a:r>
          </a:p>
        </p:txBody>
      </p:sp>
      <p:pic>
        <p:nvPicPr>
          <p:cNvPr id="94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1600200"/>
            <a:ext cx="4097400" cy="4419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800" b="1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Lithosphere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The </a:t>
            </a:r>
            <a:r>
              <a:rPr lang="en-US" sz="3200" b="1" i="0" u="none" strike="noStrike" cap="none" baseline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crust and the upper layer of the mantle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together make up a zone of rigid, brittle rock called the </a:t>
            </a:r>
            <a:r>
              <a:rPr lang="en-US" sz="3200" b="1" i="0" u="none" strike="noStrike" cap="none" baseline="0">
                <a:solidFill>
                  <a:srgbClr val="E4162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Lithosphere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4038600"/>
            <a:ext cx="5486399" cy="2549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447800" y="304800"/>
            <a:ext cx="6705599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sz="4400" b="1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Lithospheric</a:t>
            </a:r>
            <a:r>
              <a:rPr lang="en-US" sz="4400" b="0" i="0" u="none" strike="noStrike" cap="none" baseline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Plates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0" y="5105400"/>
            <a:ext cx="8686800" cy="144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The </a:t>
            </a:r>
            <a:r>
              <a:rPr lang="en-US" sz="32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crust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the Earth is broken into many pieces called </a:t>
            </a:r>
            <a:r>
              <a:rPr lang="en-US" sz="3200" b="1" i="0" u="none" strike="noStrike" cap="none" baseline="0">
                <a:solidFill>
                  <a:srgbClr val="E4162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plates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The plates "float" on the soft, semi-rigid </a:t>
            </a:r>
            <a:r>
              <a:rPr lang="en-US" sz="28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asthenosphere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  <p:pic>
        <p:nvPicPr>
          <p:cNvPr id="108" name="Shape 1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0" y="1143000"/>
            <a:ext cx="5791200" cy="3921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651</Words>
  <Application>Microsoft Office PowerPoint</Application>
  <PresentationFormat>On-screen Show (4:3)</PresentationFormat>
  <Paragraphs>50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Comic Sans MS</vt:lpstr>
      <vt:lpstr>Courier New</vt:lpstr>
      <vt:lpstr>Times New Roman</vt:lpstr>
      <vt:lpstr>Wingdings</vt:lpstr>
      <vt:lpstr>Blank Presentation</vt:lpstr>
      <vt:lpstr>PowerPoint Presentation</vt:lpstr>
      <vt:lpstr>The Four Layers</vt:lpstr>
      <vt:lpstr>The Crust</vt:lpstr>
      <vt:lpstr>PowerPoint Presentation</vt:lpstr>
      <vt:lpstr>The Crust</vt:lpstr>
      <vt:lpstr>PowerPoint Presentation</vt:lpstr>
      <vt:lpstr>The Mantle</vt:lpstr>
      <vt:lpstr>The Lithosphere</vt:lpstr>
      <vt:lpstr>The Lithospheric Plates</vt:lpstr>
      <vt:lpstr>PowerPoint Presentation</vt:lpstr>
      <vt:lpstr>Convection Currents</vt:lpstr>
      <vt:lpstr>Convection Currents</vt:lpstr>
      <vt:lpstr>The Outer Core</vt:lpstr>
      <vt:lpstr>The Inner Core</vt:lpstr>
      <vt:lpstr>The End</vt:lpstr>
      <vt:lpstr>The Rock Cycle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1</cp:revision>
  <dcterms:modified xsi:type="dcterms:W3CDTF">2015-09-20T19:34:30Z</dcterms:modified>
</cp:coreProperties>
</file>