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  <p:sldMasterId id="2147483662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07732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60462" y="681037"/>
            <a:ext cx="4537074" cy="3403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11650"/>
            <a:ext cx="5486399" cy="40846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21711"/>
            <a:ext cx="2971799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21711"/>
            <a:ext cx="2971799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320040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640080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31904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11650"/>
            <a:ext cx="5486399" cy="40846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60462" y="681037"/>
            <a:ext cx="4537074" cy="3403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6713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11650"/>
            <a:ext cx="5486399" cy="40846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60462" y="681037"/>
            <a:ext cx="4537074" cy="3403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51370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11650"/>
            <a:ext cx="5486399" cy="40846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60462" y="681037"/>
            <a:ext cx="4537074" cy="3403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68102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11650"/>
            <a:ext cx="5486399" cy="40846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60462" y="681037"/>
            <a:ext cx="4537074" cy="3403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5051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11650"/>
            <a:ext cx="5486399" cy="40846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60462" y="681037"/>
            <a:ext cx="4537074" cy="3403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23416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11650"/>
            <a:ext cx="5486399" cy="40846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60462" y="681037"/>
            <a:ext cx="4537074" cy="3403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9143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11650"/>
            <a:ext cx="5486399" cy="40846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60462" y="681037"/>
            <a:ext cx="4537074" cy="3403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93160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11650"/>
            <a:ext cx="5486399" cy="40846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60462" y="681037"/>
            <a:ext cx="4537074" cy="3403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27398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11650"/>
            <a:ext cx="5486399" cy="40846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60462" y="681037"/>
            <a:ext cx="4537074" cy="3403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21362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11650"/>
            <a:ext cx="5486399" cy="40846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60462" y="681037"/>
            <a:ext cx="4537074" cy="3403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17821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11650"/>
            <a:ext cx="5486399" cy="40846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60462" y="681037"/>
            <a:ext cx="4537074" cy="3403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22547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11650"/>
            <a:ext cx="5486399" cy="40846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60462" y="681037"/>
            <a:ext cx="4537074" cy="3403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62209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11650"/>
            <a:ext cx="5486399" cy="40846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60462" y="681037"/>
            <a:ext cx="4537074" cy="3403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7967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11650"/>
            <a:ext cx="5486399" cy="40846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60462" y="681037"/>
            <a:ext cx="4537074" cy="3403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15000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457200" y="2401886"/>
            <a:ext cx="84582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457200" y="3899937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4008" marR="0" indent="-507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  <a:defRPr/>
            </a:lvl1pPr>
            <a:lvl2pPr marL="457200" marR="0" indent="0" algn="ctr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lvl2pPr>
            <a:lvl3pPr marL="914400" marR="0" indent="0" algn="ctr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  <a:defRPr/>
            </a:lvl5pPr>
            <a:lvl6pPr marL="22860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/>
            </a:lvl6pPr>
            <a:lvl7pPr marL="27432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/>
            </a:lvl7pPr>
            <a:lvl8pPr marL="32004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/>
            </a:lvl8pPr>
            <a:lvl9pPr marL="36576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705600" y="4206875"/>
            <a:ext cx="960436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5410200" y="4205287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320086" y="1586"/>
            <a:ext cx="7477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722312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22312" y="3367087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" indent="-7619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6586536" y="612775"/>
            <a:ext cx="957261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8174036" y="1586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2249486"/>
            <a:ext cx="8229600" cy="4324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85725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Char char="•"/>
              <a:defRPr/>
            </a:lvl1pPr>
            <a:lvl2pPr marL="657225" indent="-85725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▫"/>
              <a:defRPr/>
            </a:lvl2pPr>
            <a:lvl3pPr marL="922338" indent="-71437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⚫"/>
              <a:defRPr/>
            </a:lvl3pPr>
            <a:lvl4pPr marL="1179513" indent="-6191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⚫"/>
              <a:defRPr/>
            </a:lvl4pPr>
            <a:lvl5pPr marL="1389063" indent="-55562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Char char="▫"/>
              <a:defRPr/>
            </a:lvl5pPr>
            <a:lvl6pPr marL="1609344" indent="-72644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6pPr>
            <a:lvl7pPr marL="1828800" indent="-88900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7pPr>
            <a:lvl8pPr marL="2029968" indent="-93217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8pPr>
            <a:lvl9pPr marL="2240280" indent="-9397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6586536" y="612775"/>
            <a:ext cx="957261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8174036" y="1586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dt" idx="10"/>
          </p:nvPr>
        </p:nvSpPr>
        <p:spPr>
          <a:xfrm>
            <a:off x="6583361" y="612775"/>
            <a:ext cx="957261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8174036" y="1586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  <a:defRPr/>
            </a:lvl1pPr>
            <a:lvl2pPr marL="457200" marR="0" indent="0" algn="ctr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lvl2pPr>
            <a:lvl3pPr marL="914400" marR="0" indent="0" algn="ctr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  <a:defRPr/>
            </a:lvl5pPr>
            <a:lvl6pPr marL="22860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/>
            </a:lvl6pPr>
            <a:lvl7pPr marL="27432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/>
            </a:lvl7pPr>
            <a:lvl8pPr marL="32004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/>
            </a:lvl8pPr>
            <a:lvl9pPr marL="36576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586536" y="612775"/>
            <a:ext cx="957261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174036" y="1586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 rot="5400000">
            <a:off x="4991100" y="2933699"/>
            <a:ext cx="5486399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399" cy="624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85725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Char char="•"/>
              <a:defRPr/>
            </a:lvl1pPr>
            <a:lvl2pPr marL="657225" indent="-85725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▫"/>
              <a:defRPr/>
            </a:lvl2pPr>
            <a:lvl3pPr marL="922338" indent="-71437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⚫"/>
              <a:defRPr/>
            </a:lvl3pPr>
            <a:lvl4pPr marL="1179513" indent="-6191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⚫"/>
              <a:defRPr/>
            </a:lvl4pPr>
            <a:lvl5pPr marL="1389063" indent="-55562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Char char="▫"/>
              <a:defRPr/>
            </a:lvl5pPr>
            <a:lvl6pPr marL="1609344" indent="-72644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6pPr>
            <a:lvl7pPr marL="1828800" indent="-88900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7pPr>
            <a:lvl8pPr marL="2029968" indent="-93217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8pPr>
            <a:lvl9pPr marL="2240280" indent="-9397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586536" y="612775"/>
            <a:ext cx="957261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174036" y="1586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409824" y="296861"/>
            <a:ext cx="432434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85725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Char char="•"/>
              <a:defRPr/>
            </a:lvl1pPr>
            <a:lvl2pPr marL="657225" indent="-85725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▫"/>
              <a:defRPr/>
            </a:lvl2pPr>
            <a:lvl3pPr marL="922338" indent="-71437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⚫"/>
              <a:defRPr/>
            </a:lvl3pPr>
            <a:lvl4pPr marL="1179513" indent="-6191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⚫"/>
              <a:defRPr/>
            </a:lvl4pPr>
            <a:lvl5pPr marL="1389063" indent="-55562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Char char="▫"/>
              <a:defRPr/>
            </a:lvl5pPr>
            <a:lvl6pPr marL="1609344" indent="-72644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6pPr>
            <a:lvl7pPr marL="1828800" indent="-88900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7pPr>
            <a:lvl8pPr marL="2029968" indent="-93217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8pPr>
            <a:lvl9pPr marL="2240280" indent="-9397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586536" y="612775"/>
            <a:ext cx="957261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174036" y="1586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-5400000">
            <a:off x="3393016" y="3156576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pic" idx="2"/>
          </p:nvPr>
        </p:nvSpPr>
        <p:spPr>
          <a:xfrm>
            <a:off x="403670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088442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00000"/>
              </a:lnSpc>
              <a:spcBef>
                <a:spcPts val="0"/>
              </a:spcBef>
              <a:buFont typeface="Georgia"/>
              <a:buNone/>
              <a:defRPr/>
            </a:lvl1pPr>
            <a:lvl2pPr rtl="0">
              <a:spcBef>
                <a:spcPts val="0"/>
              </a:spcBef>
              <a:buFont typeface="Georgia"/>
              <a:buNone/>
              <a:defRPr/>
            </a:lvl2pPr>
            <a:lvl3pPr rtl="0">
              <a:spcBef>
                <a:spcPts val="0"/>
              </a:spcBef>
              <a:buFont typeface="Georgia"/>
              <a:buNone/>
              <a:defRPr/>
            </a:lvl3pPr>
            <a:lvl4pPr rtl="0">
              <a:spcBef>
                <a:spcPts val="0"/>
              </a:spcBef>
              <a:buFont typeface="Georgia"/>
              <a:buNone/>
              <a:defRPr/>
            </a:lvl4pPr>
            <a:lvl5pPr rtl="0">
              <a:spcBef>
                <a:spcPts val="0"/>
              </a:spcBef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586536" y="612775"/>
            <a:ext cx="957261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174036" y="1586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280" cy="8778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5353496" y="2010726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" indent="-9144" rtl="0">
              <a:spcBef>
                <a:spcPts val="0"/>
              </a:spcBef>
              <a:buFont typeface="Georgia"/>
              <a:buNone/>
              <a:defRPr/>
            </a:lvl1pPr>
            <a:lvl2pPr rtl="0">
              <a:spcBef>
                <a:spcPts val="0"/>
              </a:spcBef>
              <a:buFont typeface="Georgia"/>
              <a:buNone/>
              <a:defRPr/>
            </a:lvl2pPr>
            <a:lvl3pPr rtl="0">
              <a:spcBef>
                <a:spcPts val="0"/>
              </a:spcBef>
              <a:buFont typeface="Georgia"/>
              <a:buNone/>
              <a:defRPr/>
            </a:lvl3pPr>
            <a:lvl4pPr rtl="0">
              <a:spcBef>
                <a:spcPts val="0"/>
              </a:spcBef>
              <a:buFont typeface="Georgia"/>
              <a:buNone/>
              <a:defRPr/>
            </a:lvl4pPr>
            <a:lvl5pPr rtl="0">
              <a:spcBef>
                <a:spcPts val="0"/>
              </a:spcBef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351" cy="5852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586536" y="612775"/>
            <a:ext cx="957261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174036" y="1586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6586536" y="612775"/>
            <a:ext cx="957261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174036" y="1586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1999" cy="10698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81000" y="2244969"/>
            <a:ext cx="4041648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45720" indent="-7619" rtl="0">
              <a:spcBef>
                <a:spcPts val="0"/>
              </a:spcBef>
              <a:buClr>
                <a:srgbClr val="414141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buFont typeface="Georgia"/>
              <a:buNone/>
              <a:defRPr/>
            </a:lvl2pPr>
            <a:lvl3pPr rtl="0">
              <a:spcBef>
                <a:spcPts val="0"/>
              </a:spcBef>
              <a:buFont typeface="Georgia"/>
              <a:buNone/>
              <a:defRPr/>
            </a:lvl3pPr>
            <a:lvl4pPr rtl="0">
              <a:spcBef>
                <a:spcPts val="0"/>
              </a:spcBef>
              <a:buFont typeface="Georgia"/>
              <a:buNone/>
              <a:defRPr/>
            </a:lvl4pPr>
            <a:lvl5pPr rtl="0">
              <a:spcBef>
                <a:spcPts val="0"/>
              </a:spcBef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4721225" y="2244969"/>
            <a:ext cx="4041774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45720" indent="-7619" rtl="0">
              <a:spcBef>
                <a:spcPts val="0"/>
              </a:spcBef>
              <a:buClr>
                <a:srgbClr val="414141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buFont typeface="Georgia"/>
              <a:buNone/>
              <a:defRPr/>
            </a:lvl2pPr>
            <a:lvl3pPr rtl="0">
              <a:spcBef>
                <a:spcPts val="0"/>
              </a:spcBef>
              <a:buFont typeface="Georgia"/>
              <a:buNone/>
              <a:defRPr/>
            </a:lvl3pPr>
            <a:lvl4pPr rtl="0">
              <a:spcBef>
                <a:spcPts val="0"/>
              </a:spcBef>
              <a:buFont typeface="Georgia"/>
              <a:buNone/>
              <a:defRPr/>
            </a:lvl4pPr>
            <a:lvl5pPr rtl="0">
              <a:spcBef>
                <a:spcPts val="0"/>
              </a:spcBef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3"/>
          </p:nvPr>
        </p:nvSpPr>
        <p:spPr>
          <a:xfrm>
            <a:off x="381000" y="2708518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4"/>
          </p:nvPr>
        </p:nvSpPr>
        <p:spPr>
          <a:xfrm>
            <a:off x="4718303" y="2708518"/>
            <a:ext cx="4041774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6586536" y="612775"/>
            <a:ext cx="957261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8174036" y="1586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6586536" y="612775"/>
            <a:ext cx="957261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8174036" y="1586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/>
        </p:nvSpPr>
        <p:spPr>
          <a:xfrm rot="10800000" flipH="1">
            <a:off x="5410200" y="3810000"/>
            <a:ext cx="3733800" cy="904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/>
          <p:nvPr/>
        </p:nvSpPr>
        <p:spPr>
          <a:xfrm rot="10800000" flipH="1">
            <a:off x="5410200" y="3897311"/>
            <a:ext cx="3733800" cy="19208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 rot="10800000" flipH="1">
            <a:off x="5410200" y="4114800"/>
            <a:ext cx="3733800" cy="952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 rot="10800000" flipH="1">
            <a:off x="5410200" y="4164012"/>
            <a:ext cx="1965324" cy="19049"/>
          </a:xfrm>
          <a:prstGeom prst="rect">
            <a:avLst/>
          </a:prstGeom>
          <a:solidFill>
            <a:schemeClr val="accent2">
              <a:alpha val="59607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/>
          <p:nvPr/>
        </p:nvSpPr>
        <p:spPr>
          <a:xfrm rot="10800000" flipH="1">
            <a:off x="5410200" y="4198937"/>
            <a:ext cx="1965324" cy="952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5410200" y="3962400"/>
            <a:ext cx="3063874" cy="2698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7377111" y="4060825"/>
            <a:ext cx="1600199" cy="3651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/>
          <p:nvPr/>
        </p:nvSpPr>
        <p:spPr>
          <a:xfrm>
            <a:off x="0" y="3649662"/>
            <a:ext cx="9144000" cy="24447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/>
          <p:nvPr/>
        </p:nvSpPr>
        <p:spPr>
          <a:xfrm>
            <a:off x="0" y="3675062"/>
            <a:ext cx="9144000" cy="141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/>
          <p:nvPr/>
        </p:nvSpPr>
        <p:spPr>
          <a:xfrm rot="10800000" flipH="1">
            <a:off x="6413500" y="3643312"/>
            <a:ext cx="2730500" cy="2476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/>
          <p:nvPr/>
        </p:nvSpPr>
        <p:spPr>
          <a:xfrm>
            <a:off x="0" y="0"/>
            <a:ext cx="9144000" cy="370204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2249486"/>
            <a:ext cx="8229600" cy="4324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indent="-85725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Char char="•"/>
              <a:defRPr/>
            </a:lvl1pPr>
            <a:lvl2pPr marL="657225" marR="0" indent="-85725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▫"/>
              <a:defRPr/>
            </a:lvl2pPr>
            <a:lvl3pPr marL="922338" marR="0" indent="-71437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⚫"/>
              <a:defRPr/>
            </a:lvl3pPr>
            <a:lvl4pPr marL="1179513" marR="0" indent="-6191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⚫"/>
              <a:defRPr/>
            </a:lvl4pPr>
            <a:lvl5pPr marL="1389063" marR="0" indent="-55562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Char char="▫"/>
              <a:defRPr/>
            </a:lvl5pPr>
            <a:lvl6pPr marL="1609344" marR="0" indent="-72644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6pPr>
            <a:lvl7pPr marL="1828800" marR="0" indent="-88900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7pPr>
            <a:lvl8pPr marL="2029968" marR="0" indent="-93217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8pPr>
            <a:lvl9pPr marL="2240280" marR="0" indent="-9397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705600" y="4206875"/>
            <a:ext cx="960436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5410200" y="4205287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320086" y="1586"/>
            <a:ext cx="7477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>
            <a:off x="0" y="366712"/>
            <a:ext cx="9144000" cy="8413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/>
          <p:nvPr/>
        </p:nvSpPr>
        <p:spPr>
          <a:xfrm>
            <a:off x="0" y="0"/>
            <a:ext cx="9144000" cy="31114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 txBox="1"/>
          <p:nvPr/>
        </p:nvSpPr>
        <p:spPr>
          <a:xfrm>
            <a:off x="0" y="307975"/>
            <a:ext cx="9144000" cy="920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 txBox="1"/>
          <p:nvPr/>
        </p:nvSpPr>
        <p:spPr>
          <a:xfrm rot="10800000" flipH="1">
            <a:off x="5410200" y="360362"/>
            <a:ext cx="3733800" cy="904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/>
          <p:nvPr/>
        </p:nvSpPr>
        <p:spPr>
          <a:xfrm rot="10800000" flipH="1">
            <a:off x="5410200" y="439737"/>
            <a:ext cx="3733800" cy="18097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5407025" y="496887"/>
            <a:ext cx="3063874" cy="285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7373936" y="588962"/>
            <a:ext cx="1600199" cy="3651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 txBox="1"/>
          <p:nvPr/>
        </p:nvSpPr>
        <p:spPr>
          <a:xfrm>
            <a:off x="9085261" y="-1586"/>
            <a:ext cx="57150" cy="6207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 txBox="1"/>
          <p:nvPr/>
        </p:nvSpPr>
        <p:spPr>
          <a:xfrm>
            <a:off x="9043986" y="-1586"/>
            <a:ext cx="28575" cy="6207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46"/>
          <p:cNvSpPr txBox="1"/>
          <p:nvPr/>
        </p:nvSpPr>
        <p:spPr>
          <a:xfrm>
            <a:off x="9024936" y="-1586"/>
            <a:ext cx="9524" cy="6207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 txBox="1"/>
          <p:nvPr/>
        </p:nvSpPr>
        <p:spPr>
          <a:xfrm>
            <a:off x="8975725" y="-1586"/>
            <a:ext cx="26987" cy="6207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/>
          <p:nvPr/>
        </p:nvSpPr>
        <p:spPr>
          <a:xfrm>
            <a:off x="8915400" y="0"/>
            <a:ext cx="55561" cy="5857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8874125" y="0"/>
            <a:ext cx="7937" cy="5857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2249486"/>
            <a:ext cx="8229600" cy="4324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indent="-85725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Char char="•"/>
              <a:defRPr/>
            </a:lvl1pPr>
            <a:lvl2pPr marL="657225" marR="0" indent="-85725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▫"/>
              <a:defRPr/>
            </a:lvl2pPr>
            <a:lvl3pPr marL="922338" marR="0" indent="-71437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⚫"/>
              <a:defRPr/>
            </a:lvl3pPr>
            <a:lvl4pPr marL="1179513" marR="0" indent="-6191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⚫"/>
              <a:defRPr/>
            </a:lvl4pPr>
            <a:lvl5pPr marL="1389063" marR="0" indent="-55562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Char char="▫"/>
              <a:defRPr/>
            </a:lvl5pPr>
            <a:lvl6pPr marL="1609344" marR="0" indent="-72644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6pPr>
            <a:lvl7pPr marL="1828800" marR="0" indent="-88900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7pPr>
            <a:lvl8pPr marL="2029968" marR="0" indent="-93217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8pPr>
            <a:lvl9pPr marL="2240280" marR="0" indent="-9397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586536" y="612775"/>
            <a:ext cx="957261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174036" y="1586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/>
        </p:nvSpPr>
        <p:spPr>
          <a:xfrm>
            <a:off x="0" y="366712"/>
            <a:ext cx="9144000" cy="8413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Shape 217"/>
          <p:cNvSpPr txBox="1"/>
          <p:nvPr/>
        </p:nvSpPr>
        <p:spPr>
          <a:xfrm>
            <a:off x="0" y="0"/>
            <a:ext cx="9144000" cy="31114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Shape 218"/>
          <p:cNvSpPr txBox="1"/>
          <p:nvPr/>
        </p:nvSpPr>
        <p:spPr>
          <a:xfrm>
            <a:off x="0" y="307975"/>
            <a:ext cx="9144000" cy="920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 txBox="1"/>
          <p:nvPr/>
        </p:nvSpPr>
        <p:spPr>
          <a:xfrm rot="10800000" flipH="1">
            <a:off x="5410200" y="360362"/>
            <a:ext cx="3733800" cy="904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Shape 220"/>
          <p:cNvSpPr txBox="1"/>
          <p:nvPr/>
        </p:nvSpPr>
        <p:spPr>
          <a:xfrm rot="10800000" flipH="1">
            <a:off x="5410200" y="439737"/>
            <a:ext cx="3733800" cy="18097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5407025" y="496887"/>
            <a:ext cx="3063874" cy="285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7373936" y="588962"/>
            <a:ext cx="1600199" cy="3651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9085261" y="-1586"/>
            <a:ext cx="57150" cy="6207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 txBox="1"/>
          <p:nvPr/>
        </p:nvSpPr>
        <p:spPr>
          <a:xfrm>
            <a:off x="9043986" y="-1586"/>
            <a:ext cx="28575" cy="6207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9024936" y="-1586"/>
            <a:ext cx="9524" cy="6207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8975725" y="-1586"/>
            <a:ext cx="26987" cy="6207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8915400" y="0"/>
            <a:ext cx="55561" cy="5857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8874125" y="0"/>
            <a:ext cx="7937" cy="5857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457200" y="2249486"/>
            <a:ext cx="8229600" cy="4324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indent="-85725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Char char="•"/>
              <a:defRPr/>
            </a:lvl1pPr>
            <a:lvl2pPr marL="657225" marR="0" indent="-85725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▫"/>
              <a:defRPr/>
            </a:lvl2pPr>
            <a:lvl3pPr marL="922338" marR="0" indent="-71437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⚫"/>
              <a:defRPr/>
            </a:lvl3pPr>
            <a:lvl4pPr marL="1179513" marR="0" indent="-6191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⚫"/>
              <a:defRPr/>
            </a:lvl4pPr>
            <a:lvl5pPr marL="1389063" marR="0" indent="-55562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Char char="▫"/>
              <a:defRPr/>
            </a:lvl5pPr>
            <a:lvl6pPr marL="1609344" marR="0" indent="-72644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6pPr>
            <a:lvl7pPr marL="1828800" marR="0" indent="-88900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7pPr>
            <a:lvl8pPr marL="2029968" marR="0" indent="-93217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8pPr>
            <a:lvl9pPr marL="2240280" marR="0" indent="-9397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9pPr>
          </a:lstStyle>
          <a:p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dt" idx="10"/>
          </p:nvPr>
        </p:nvSpPr>
        <p:spPr>
          <a:xfrm>
            <a:off x="6583361" y="612775"/>
            <a:ext cx="957261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8174036" y="1586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ctrTitle"/>
          </p:nvPr>
        </p:nvSpPr>
        <p:spPr>
          <a:xfrm>
            <a:off x="457200" y="2401886"/>
            <a:ext cx="84582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Air Masses, Fronts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Occluded Front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2249486"/>
            <a:ext cx="8229600" cy="43243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635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 occluded front occurs when a cold air mass moves so quickly that it overtakes a warm front.</a:t>
            </a:r>
          </a:p>
          <a:p>
            <a:pPr marL="365125" marR="0" lvl="0" indent="-2635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warm air is wedged upward</a:t>
            </a:r>
          </a:p>
          <a:p>
            <a:pPr marL="365125" marR="0" lvl="0" indent="-85725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82" name="Shape 1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3762375"/>
            <a:ext cx="5657849" cy="309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Wind Systems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279525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635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ct val="100000"/>
              <a:buFont typeface="Georgia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Wind occurs due to a pressure/tempreature difference between 2 air masses</a:t>
            </a:r>
          </a:p>
          <a:p>
            <a:pPr marL="365125" marR="0" lvl="0" indent="-2635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ct val="100000"/>
              <a:buFont typeface="Georgia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There are 3 zones of winds systems in each hemisphere caused by the Coriolis Effect</a:t>
            </a:r>
          </a:p>
          <a:p>
            <a:pPr marL="657225" marR="0" lvl="1" indent="-2508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19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Trade Winds (Located 0-30 N and S). Blows East-West</a:t>
            </a:r>
          </a:p>
          <a:p>
            <a:pPr marL="657225" marR="0" lvl="1" indent="-2508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19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Prevailing Westerlies (Located 30-60 N and S) Blows West-East</a:t>
            </a:r>
          </a:p>
          <a:p>
            <a:pPr marL="657225" marR="0" lvl="1" indent="-2508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19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Polar Easterlies  (Located 60-90 N and S) Blows East-West)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9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48200" y="1981200"/>
            <a:ext cx="4368799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2249486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Shape 196"/>
          <p:cNvSpPr txBox="1">
            <a:spLocks noGrp="1"/>
          </p:cNvSpPr>
          <p:nvPr>
            <p:ph type="body" idx="2"/>
          </p:nvPr>
        </p:nvSpPr>
        <p:spPr>
          <a:xfrm>
            <a:off x="4648200" y="2249486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97" name="Shape 1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80511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457200" y="2249486"/>
            <a:ext cx="8229600" cy="43243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85725" algn="l" rtl="0"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04" name="Shape 2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457200" y="2249486"/>
            <a:ext cx="8229600" cy="43243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11" name="Shape 2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04800" y="6096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Air Density 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81000" y="1676400"/>
            <a:ext cx="45720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635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ct val="100000"/>
              <a:buFont typeface="Georgia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Air Density is the amount of air contained in a specific volume</a:t>
            </a:r>
          </a:p>
          <a:p>
            <a:pPr marL="365125" marR="0" lvl="0" indent="-2635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ct val="100000"/>
              <a:buFont typeface="Georgia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Factors that affect air density:</a:t>
            </a:r>
          </a:p>
          <a:p>
            <a:pPr marL="657225" marR="0" lvl="1" indent="-2508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0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Temperature-As temperature goes up, air density goes down</a:t>
            </a:r>
          </a:p>
          <a:p>
            <a:pPr marL="657225" marR="0" lvl="1" indent="-2508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0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Air Pressure-Air density increases with increase pressure</a:t>
            </a:r>
          </a:p>
          <a:p>
            <a:pPr marL="657225" marR="0" lvl="1" indent="-2508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0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Altitude-As altitude increases, air pressure decreases as does density</a:t>
            </a:r>
          </a:p>
          <a:p>
            <a:pPr marL="657225" marR="0" lvl="1" indent="-2508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0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Humidity-The more moisture in the air the lower the air density</a:t>
            </a: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46650" y="1905000"/>
            <a:ext cx="4197349" cy="4038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Air Masses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3243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635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 air mass is a large body of air that takes on the characteristics of the area over which it forms</a:t>
            </a:r>
          </a:p>
          <a:p>
            <a:pPr marL="657225" marR="0" lvl="1" indent="-25082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6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Continental Tropical (cT)</a:t>
            </a:r>
          </a:p>
          <a:p>
            <a:pPr marL="657225" marR="0" lvl="1" indent="-25082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6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Maritime Tropical (mT)</a:t>
            </a:r>
          </a:p>
          <a:p>
            <a:pPr marL="657225" marR="0" lvl="1" indent="-25082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6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Continental Polar (cP)</a:t>
            </a:r>
          </a:p>
          <a:p>
            <a:pPr marL="657225" marR="0" lvl="1" indent="-25082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6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Maritime Polar (mP)</a:t>
            </a:r>
          </a:p>
          <a:p>
            <a:pPr marL="657225" marR="0" lvl="1" indent="-25082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6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Arctic (A)</a:t>
            </a:r>
          </a:p>
          <a:p>
            <a:pPr marL="365125" marR="0" lvl="0" indent="-98425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endParaRPr sz="2600" b="0" i="0" u="none" strike="noStrike" cap="none" baseline="0">
              <a:solidFill>
                <a:schemeClr val="accen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53000" y="3200400"/>
            <a:ext cx="3995736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2249486"/>
            <a:ext cx="8229600" cy="43243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85725" algn="l" rtl="0"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86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7" name="Shape 137"/>
          <p:cNvGrpSpPr/>
          <p:nvPr/>
        </p:nvGrpSpPr>
        <p:grpSpPr>
          <a:xfrm>
            <a:off x="1709736" y="5735637"/>
            <a:ext cx="427037" cy="277812"/>
            <a:chOff x="0" y="0"/>
            <a:chExt cx="2147483647" cy="2147483647"/>
          </a:xfrm>
        </p:grpSpPr>
        <p:sp>
          <p:nvSpPr>
            <p:cNvPr id="138" name="Shape 138"/>
            <p:cNvSpPr/>
            <p:nvPr/>
          </p:nvSpPr>
          <p:spPr>
            <a:xfrm>
              <a:off x="0" y="1067604766"/>
              <a:ext cx="598741204" cy="760821583"/>
            </a:xfrm>
            <a:custGeom>
              <a:avLst/>
              <a:gdLst/>
              <a:ahLst/>
              <a:cxnLst/>
              <a:rect l="0" t="0" r="0" b="0"/>
              <a:pathLst>
                <a:path w="118914" h="97929" extrusionOk="0">
                  <a:moveTo>
                    <a:pt x="0" y="97929"/>
                  </a:moveTo>
                  <a:lnTo>
                    <a:pt x="9736" y="88192"/>
                  </a:lnTo>
                  <a:lnTo>
                    <a:pt x="12708" y="86775"/>
                  </a:lnTo>
                  <a:lnTo>
                    <a:pt x="16244" y="85829"/>
                  </a:lnTo>
                  <a:lnTo>
                    <a:pt x="20156" y="85199"/>
                  </a:lnTo>
                  <a:lnTo>
                    <a:pt x="25873" y="82447"/>
                  </a:lnTo>
                  <a:lnTo>
                    <a:pt x="32793" y="78281"/>
                  </a:lnTo>
                  <a:lnTo>
                    <a:pt x="40515" y="73172"/>
                  </a:lnTo>
                  <a:lnTo>
                    <a:pt x="57385" y="61278"/>
                  </a:lnTo>
                  <a:lnTo>
                    <a:pt x="66237" y="54842"/>
                  </a:lnTo>
                  <a:lnTo>
                    <a:pt x="74469" y="48219"/>
                  </a:lnTo>
                  <a:lnTo>
                    <a:pt x="82289" y="41472"/>
                  </a:lnTo>
                  <a:lnTo>
                    <a:pt x="89834" y="34643"/>
                  </a:lnTo>
                  <a:lnTo>
                    <a:pt x="96418" y="27758"/>
                  </a:lnTo>
                  <a:lnTo>
                    <a:pt x="102362" y="20837"/>
                  </a:lnTo>
                  <a:lnTo>
                    <a:pt x="118914" y="0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>
              <a:off x="1021850564" y="0"/>
              <a:ext cx="1125633082" cy="2147483647"/>
            </a:xfrm>
            <a:custGeom>
              <a:avLst/>
              <a:gdLst/>
              <a:ahLst/>
              <a:cxnLst/>
              <a:rect l="0" t="0" r="0" b="0"/>
              <a:pathLst>
                <a:path w="223384" h="277970" extrusionOk="0">
                  <a:moveTo>
                    <a:pt x="83486" y="110092"/>
                  </a:moveTo>
                  <a:lnTo>
                    <a:pt x="73750" y="100356"/>
                  </a:lnTo>
                  <a:lnTo>
                    <a:pt x="71555" y="98938"/>
                  </a:lnTo>
                  <a:lnTo>
                    <a:pt x="64752" y="96165"/>
                  </a:lnTo>
                  <a:lnTo>
                    <a:pt x="57814" y="90766"/>
                  </a:lnTo>
                  <a:lnTo>
                    <a:pt x="53164" y="86476"/>
                  </a:lnTo>
                  <a:lnTo>
                    <a:pt x="50835" y="85022"/>
                  </a:lnTo>
                  <a:lnTo>
                    <a:pt x="46176" y="83405"/>
                  </a:lnTo>
                  <a:lnTo>
                    <a:pt x="44623" y="83752"/>
                  </a:lnTo>
                  <a:lnTo>
                    <a:pt x="43587" y="84760"/>
                  </a:lnTo>
                  <a:lnTo>
                    <a:pt x="42897" y="86208"/>
                  </a:lnTo>
                  <a:lnTo>
                    <a:pt x="43214" y="87952"/>
                  </a:lnTo>
                  <a:lnTo>
                    <a:pt x="45639" y="91962"/>
                  </a:lnTo>
                  <a:lnTo>
                    <a:pt x="47235" y="98407"/>
                  </a:lnTo>
                  <a:lnTo>
                    <a:pt x="48721" y="106453"/>
                  </a:lnTo>
                  <a:lnTo>
                    <a:pt x="50205" y="110775"/>
                  </a:lnTo>
                  <a:lnTo>
                    <a:pt x="51972" y="115210"/>
                  </a:lnTo>
                  <a:lnTo>
                    <a:pt x="54705" y="120499"/>
                  </a:lnTo>
                  <a:lnTo>
                    <a:pt x="58080" y="126356"/>
                  </a:lnTo>
                  <a:lnTo>
                    <a:pt x="61886" y="132593"/>
                  </a:lnTo>
                  <a:lnTo>
                    <a:pt x="65977" y="138305"/>
                  </a:lnTo>
                  <a:lnTo>
                    <a:pt x="70259" y="143668"/>
                  </a:lnTo>
                  <a:lnTo>
                    <a:pt x="74668" y="148798"/>
                  </a:lnTo>
                  <a:lnTo>
                    <a:pt x="79939" y="153772"/>
                  </a:lnTo>
                  <a:lnTo>
                    <a:pt x="85784" y="158642"/>
                  </a:lnTo>
                  <a:lnTo>
                    <a:pt x="92013" y="163443"/>
                  </a:lnTo>
                  <a:lnTo>
                    <a:pt x="97720" y="168199"/>
                  </a:lnTo>
                  <a:lnTo>
                    <a:pt x="103079" y="172923"/>
                  </a:lnTo>
                  <a:lnTo>
                    <a:pt x="112401" y="181541"/>
                  </a:lnTo>
                  <a:lnTo>
                    <a:pt x="122019" y="190762"/>
                  </a:lnTo>
                  <a:lnTo>
                    <a:pt x="127296" y="195946"/>
                  </a:lnTo>
                  <a:lnTo>
                    <a:pt x="130568" y="198416"/>
                  </a:lnTo>
                  <a:lnTo>
                    <a:pt x="134305" y="200840"/>
                  </a:lnTo>
                  <a:lnTo>
                    <a:pt x="144043" y="206602"/>
                  </a:lnTo>
                  <a:lnTo>
                    <a:pt x="144842" y="206298"/>
                  </a:lnTo>
                  <a:lnTo>
                    <a:pt x="145375" y="205318"/>
                  </a:lnTo>
                  <a:lnTo>
                    <a:pt x="145966" y="202156"/>
                  </a:lnTo>
                  <a:lnTo>
                    <a:pt x="146230" y="198160"/>
                  </a:lnTo>
                  <a:lnTo>
                    <a:pt x="145523" y="196007"/>
                  </a:lnTo>
                  <a:lnTo>
                    <a:pt x="138803" y="184892"/>
                  </a:lnTo>
                  <a:lnTo>
                    <a:pt x="134497" y="176757"/>
                  </a:lnTo>
                  <a:lnTo>
                    <a:pt x="129992" y="167960"/>
                  </a:lnTo>
                  <a:lnTo>
                    <a:pt x="127702" y="162660"/>
                  </a:lnTo>
                  <a:lnTo>
                    <a:pt x="125399" y="156795"/>
                  </a:lnTo>
                  <a:lnTo>
                    <a:pt x="123086" y="150555"/>
                  </a:lnTo>
                  <a:lnTo>
                    <a:pt x="119990" y="144839"/>
                  </a:lnTo>
                  <a:lnTo>
                    <a:pt x="116371" y="139474"/>
                  </a:lnTo>
                  <a:lnTo>
                    <a:pt x="112404" y="134343"/>
                  </a:lnTo>
                  <a:lnTo>
                    <a:pt x="108205" y="128591"/>
                  </a:lnTo>
                  <a:lnTo>
                    <a:pt x="99395" y="115982"/>
                  </a:lnTo>
                  <a:lnTo>
                    <a:pt x="94869" y="110133"/>
                  </a:lnTo>
                  <a:lnTo>
                    <a:pt x="90297" y="104679"/>
                  </a:lnTo>
                  <a:lnTo>
                    <a:pt x="85695" y="99488"/>
                  </a:lnTo>
                  <a:lnTo>
                    <a:pt x="74364" y="87504"/>
                  </a:lnTo>
                  <a:lnTo>
                    <a:pt x="26661" y="39286"/>
                  </a:lnTo>
                  <a:lnTo>
                    <a:pt x="24618" y="36463"/>
                  </a:lnTo>
                  <a:lnTo>
                    <a:pt x="22348" y="31253"/>
                  </a:lnTo>
                  <a:lnTo>
                    <a:pt x="20965" y="29553"/>
                  </a:lnTo>
                  <a:lnTo>
                    <a:pt x="19266" y="28419"/>
                  </a:lnTo>
                  <a:lnTo>
                    <a:pt x="17356" y="27664"/>
                  </a:lnTo>
                  <a:lnTo>
                    <a:pt x="16083" y="27938"/>
                  </a:lnTo>
                  <a:lnTo>
                    <a:pt x="15234" y="28897"/>
                  </a:lnTo>
                  <a:lnTo>
                    <a:pt x="14668" y="30313"/>
                  </a:lnTo>
                  <a:lnTo>
                    <a:pt x="15068" y="32035"/>
                  </a:lnTo>
                  <a:lnTo>
                    <a:pt x="17585" y="36021"/>
                  </a:lnTo>
                  <a:lnTo>
                    <a:pt x="23367" y="42456"/>
                  </a:lnTo>
                  <a:lnTo>
                    <a:pt x="27085" y="46348"/>
                  </a:lnTo>
                  <a:lnTo>
                    <a:pt x="31118" y="51275"/>
                  </a:lnTo>
                  <a:lnTo>
                    <a:pt x="35361" y="56891"/>
                  </a:lnTo>
                  <a:lnTo>
                    <a:pt x="39745" y="62966"/>
                  </a:lnTo>
                  <a:lnTo>
                    <a:pt x="44999" y="69348"/>
                  </a:lnTo>
                  <a:lnTo>
                    <a:pt x="50833" y="75935"/>
                  </a:lnTo>
                  <a:lnTo>
                    <a:pt x="57054" y="82657"/>
                  </a:lnTo>
                  <a:lnTo>
                    <a:pt x="63533" y="90247"/>
                  </a:lnTo>
                  <a:lnTo>
                    <a:pt x="70184" y="98416"/>
                  </a:lnTo>
                  <a:lnTo>
                    <a:pt x="76949" y="106972"/>
                  </a:lnTo>
                  <a:lnTo>
                    <a:pt x="83791" y="115007"/>
                  </a:lnTo>
                  <a:lnTo>
                    <a:pt x="90685" y="122695"/>
                  </a:lnTo>
                  <a:lnTo>
                    <a:pt x="97611" y="130152"/>
                  </a:lnTo>
                  <a:lnTo>
                    <a:pt x="103784" y="137455"/>
                  </a:lnTo>
                  <a:lnTo>
                    <a:pt x="109453" y="144655"/>
                  </a:lnTo>
                  <a:lnTo>
                    <a:pt x="114787" y="151787"/>
                  </a:lnTo>
                  <a:lnTo>
                    <a:pt x="120675" y="158096"/>
                  </a:lnTo>
                  <a:lnTo>
                    <a:pt x="126932" y="163856"/>
                  </a:lnTo>
                  <a:lnTo>
                    <a:pt x="133434" y="169251"/>
                  </a:lnTo>
                  <a:lnTo>
                    <a:pt x="139324" y="175180"/>
                  </a:lnTo>
                  <a:lnTo>
                    <a:pt x="144805" y="181464"/>
                  </a:lnTo>
                  <a:lnTo>
                    <a:pt x="150013" y="187984"/>
                  </a:lnTo>
                  <a:lnTo>
                    <a:pt x="154263" y="193109"/>
                  </a:lnTo>
                  <a:lnTo>
                    <a:pt x="161057" y="200875"/>
                  </a:lnTo>
                  <a:lnTo>
                    <a:pt x="166667" y="206917"/>
                  </a:lnTo>
                  <a:lnTo>
                    <a:pt x="169251" y="209617"/>
                  </a:lnTo>
                  <a:lnTo>
                    <a:pt x="171751" y="211416"/>
                  </a:lnTo>
                  <a:lnTo>
                    <a:pt x="176602" y="213416"/>
                  </a:lnTo>
                  <a:lnTo>
                    <a:pt x="177429" y="213172"/>
                  </a:lnTo>
                  <a:lnTo>
                    <a:pt x="177203" y="212232"/>
                  </a:lnTo>
                  <a:lnTo>
                    <a:pt x="176275" y="210828"/>
                  </a:lnTo>
                  <a:lnTo>
                    <a:pt x="175244" y="207196"/>
                  </a:lnTo>
                  <a:lnTo>
                    <a:pt x="174969" y="205140"/>
                  </a:lnTo>
                  <a:lnTo>
                    <a:pt x="174009" y="202991"/>
                  </a:lnTo>
                  <a:lnTo>
                    <a:pt x="168944" y="195477"/>
                  </a:lnTo>
                  <a:lnTo>
                    <a:pt x="164732" y="187938"/>
                  </a:lnTo>
                  <a:lnTo>
                    <a:pt x="162521" y="182974"/>
                  </a:lnTo>
                  <a:lnTo>
                    <a:pt x="160269" y="177333"/>
                  </a:lnTo>
                  <a:lnTo>
                    <a:pt x="157991" y="171240"/>
                  </a:lnTo>
                  <a:lnTo>
                    <a:pt x="154918" y="164848"/>
                  </a:lnTo>
                  <a:lnTo>
                    <a:pt x="151315" y="158254"/>
                  </a:lnTo>
                  <a:lnTo>
                    <a:pt x="147358" y="151527"/>
                  </a:lnTo>
                  <a:lnTo>
                    <a:pt x="142389" y="144710"/>
                  </a:lnTo>
                  <a:lnTo>
                    <a:pt x="136744" y="137834"/>
                  </a:lnTo>
                  <a:lnTo>
                    <a:pt x="130650" y="130918"/>
                  </a:lnTo>
                  <a:lnTo>
                    <a:pt x="125032" y="123976"/>
                  </a:lnTo>
                  <a:lnTo>
                    <a:pt x="119733" y="117016"/>
                  </a:lnTo>
                  <a:lnTo>
                    <a:pt x="114645" y="110045"/>
                  </a:lnTo>
                  <a:lnTo>
                    <a:pt x="108922" y="103066"/>
                  </a:lnTo>
                  <a:lnTo>
                    <a:pt x="102775" y="96081"/>
                  </a:lnTo>
                  <a:lnTo>
                    <a:pt x="96345" y="89093"/>
                  </a:lnTo>
                  <a:lnTo>
                    <a:pt x="82983" y="75111"/>
                  </a:lnTo>
                  <a:lnTo>
                    <a:pt x="76156" y="68118"/>
                  </a:lnTo>
                  <a:lnTo>
                    <a:pt x="70050" y="61125"/>
                  </a:lnTo>
                  <a:lnTo>
                    <a:pt x="64425" y="54131"/>
                  </a:lnTo>
                  <a:lnTo>
                    <a:pt x="59120" y="47136"/>
                  </a:lnTo>
                  <a:lnTo>
                    <a:pt x="53252" y="40919"/>
                  </a:lnTo>
                  <a:lnTo>
                    <a:pt x="47009" y="35220"/>
                  </a:lnTo>
                  <a:lnTo>
                    <a:pt x="40514" y="29866"/>
                  </a:lnTo>
                  <a:lnTo>
                    <a:pt x="34631" y="24742"/>
                  </a:lnTo>
                  <a:lnTo>
                    <a:pt x="29154" y="19772"/>
                  </a:lnTo>
                  <a:lnTo>
                    <a:pt x="16091" y="7423"/>
                  </a:lnTo>
                  <a:lnTo>
                    <a:pt x="12908" y="4339"/>
                  </a:lnTo>
                  <a:lnTo>
                    <a:pt x="10009" y="2284"/>
                  </a:lnTo>
                  <a:lnTo>
                    <a:pt x="4714" y="0"/>
                  </a:lnTo>
                  <a:lnTo>
                    <a:pt x="2992" y="168"/>
                  </a:lnTo>
                  <a:lnTo>
                    <a:pt x="1844" y="1057"/>
                  </a:lnTo>
                  <a:lnTo>
                    <a:pt x="1078" y="2428"/>
                  </a:lnTo>
                  <a:lnTo>
                    <a:pt x="227" y="8095"/>
                  </a:lnTo>
                  <a:lnTo>
                    <a:pt x="0" y="11783"/>
                  </a:lnTo>
                  <a:lnTo>
                    <a:pt x="1404" y="16572"/>
                  </a:lnTo>
                  <a:lnTo>
                    <a:pt x="3894" y="22098"/>
                  </a:lnTo>
                  <a:lnTo>
                    <a:pt x="7108" y="28112"/>
                  </a:lnTo>
                  <a:lnTo>
                    <a:pt x="10805" y="34455"/>
                  </a:lnTo>
                  <a:lnTo>
                    <a:pt x="36157" y="75721"/>
                  </a:lnTo>
                  <a:lnTo>
                    <a:pt x="43384" y="85624"/>
                  </a:lnTo>
                  <a:lnTo>
                    <a:pt x="51311" y="95335"/>
                  </a:lnTo>
                  <a:lnTo>
                    <a:pt x="59704" y="104917"/>
                  </a:lnTo>
                  <a:lnTo>
                    <a:pt x="67632" y="115191"/>
                  </a:lnTo>
                  <a:lnTo>
                    <a:pt x="75248" y="125927"/>
                  </a:lnTo>
                  <a:lnTo>
                    <a:pt x="82657" y="136970"/>
                  </a:lnTo>
                  <a:lnTo>
                    <a:pt x="97107" y="157530"/>
                  </a:lnTo>
                  <a:lnTo>
                    <a:pt x="104225" y="167366"/>
                  </a:lnTo>
                  <a:lnTo>
                    <a:pt x="112079" y="176254"/>
                  </a:lnTo>
                  <a:lnTo>
                    <a:pt x="120424" y="184511"/>
                  </a:lnTo>
                  <a:lnTo>
                    <a:pt x="129096" y="192347"/>
                  </a:lnTo>
                  <a:lnTo>
                    <a:pt x="136432" y="199904"/>
                  </a:lnTo>
                  <a:lnTo>
                    <a:pt x="142877" y="207272"/>
                  </a:lnTo>
                  <a:lnTo>
                    <a:pt x="148728" y="214517"/>
                  </a:lnTo>
                  <a:lnTo>
                    <a:pt x="154183" y="220901"/>
                  </a:lnTo>
                  <a:lnTo>
                    <a:pt x="159374" y="226712"/>
                  </a:lnTo>
                  <a:lnTo>
                    <a:pt x="172034" y="240243"/>
                  </a:lnTo>
                  <a:lnTo>
                    <a:pt x="183275" y="251779"/>
                  </a:lnTo>
                  <a:lnTo>
                    <a:pt x="184987" y="252737"/>
                  </a:lnTo>
                  <a:lnTo>
                    <a:pt x="186128" y="252598"/>
                  </a:lnTo>
                  <a:lnTo>
                    <a:pt x="186888" y="251729"/>
                  </a:lnTo>
                  <a:lnTo>
                    <a:pt x="186618" y="250372"/>
                  </a:lnTo>
                  <a:lnTo>
                    <a:pt x="180600" y="240538"/>
                  </a:lnTo>
                  <a:lnTo>
                    <a:pt x="176389" y="232576"/>
                  </a:lnTo>
                  <a:lnTo>
                    <a:pt x="171927" y="223856"/>
                  </a:lnTo>
                  <a:lnTo>
                    <a:pt x="168872" y="218578"/>
                  </a:lnTo>
                  <a:lnTo>
                    <a:pt x="165281" y="212728"/>
                  </a:lnTo>
                  <a:lnTo>
                    <a:pt x="152800" y="193353"/>
                  </a:lnTo>
                  <a:lnTo>
                    <a:pt x="148348" y="186584"/>
                  </a:lnTo>
                  <a:lnTo>
                    <a:pt x="137184" y="170772"/>
                  </a:lnTo>
                  <a:lnTo>
                    <a:pt x="125228" y="154159"/>
                  </a:lnTo>
                  <a:lnTo>
                    <a:pt x="114732" y="139004"/>
                  </a:lnTo>
                  <a:lnTo>
                    <a:pt x="108980" y="131698"/>
                  </a:lnTo>
                  <a:lnTo>
                    <a:pt x="102814" y="124496"/>
                  </a:lnTo>
                  <a:lnTo>
                    <a:pt x="96371" y="117363"/>
                  </a:lnTo>
                  <a:lnTo>
                    <a:pt x="90521" y="110276"/>
                  </a:lnTo>
                  <a:lnTo>
                    <a:pt x="85067" y="103219"/>
                  </a:lnTo>
                  <a:lnTo>
                    <a:pt x="79877" y="96184"/>
                  </a:lnTo>
                  <a:lnTo>
                    <a:pt x="74862" y="89938"/>
                  </a:lnTo>
                  <a:lnTo>
                    <a:pt x="69965" y="84221"/>
                  </a:lnTo>
                  <a:lnTo>
                    <a:pt x="65145" y="78855"/>
                  </a:lnTo>
                  <a:lnTo>
                    <a:pt x="60378" y="74500"/>
                  </a:lnTo>
                  <a:lnTo>
                    <a:pt x="55645" y="70820"/>
                  </a:lnTo>
                  <a:lnTo>
                    <a:pt x="50935" y="67589"/>
                  </a:lnTo>
                  <a:lnTo>
                    <a:pt x="47018" y="64657"/>
                  </a:lnTo>
                  <a:lnTo>
                    <a:pt x="40594" y="59329"/>
                  </a:lnTo>
                  <a:lnTo>
                    <a:pt x="38570" y="56819"/>
                  </a:lnTo>
                  <a:lnTo>
                    <a:pt x="36320" y="51958"/>
                  </a:lnTo>
                  <a:lnTo>
                    <a:pt x="36498" y="51129"/>
                  </a:lnTo>
                  <a:lnTo>
                    <a:pt x="37393" y="51353"/>
                  </a:lnTo>
                  <a:lnTo>
                    <a:pt x="42367" y="55381"/>
                  </a:lnTo>
                  <a:lnTo>
                    <a:pt x="47335" y="60905"/>
                  </a:lnTo>
                  <a:lnTo>
                    <a:pt x="50836" y="65643"/>
                  </a:lnTo>
                  <a:lnTo>
                    <a:pt x="54724" y="71133"/>
                  </a:lnTo>
                  <a:lnTo>
                    <a:pt x="59648" y="77123"/>
                  </a:lnTo>
                  <a:lnTo>
                    <a:pt x="65262" y="83450"/>
                  </a:lnTo>
                  <a:lnTo>
                    <a:pt x="71337" y="89999"/>
                  </a:lnTo>
                  <a:lnTo>
                    <a:pt x="77718" y="97473"/>
                  </a:lnTo>
                  <a:lnTo>
                    <a:pt x="84304" y="105566"/>
                  </a:lnTo>
                  <a:lnTo>
                    <a:pt x="91026" y="114070"/>
                  </a:lnTo>
                  <a:lnTo>
                    <a:pt x="98616" y="122847"/>
                  </a:lnTo>
                  <a:lnTo>
                    <a:pt x="106785" y="131808"/>
                  </a:lnTo>
                  <a:lnTo>
                    <a:pt x="123375" y="149278"/>
                  </a:lnTo>
                  <a:lnTo>
                    <a:pt x="138521" y="164814"/>
                  </a:lnTo>
                  <a:lnTo>
                    <a:pt x="145824" y="172999"/>
                  </a:lnTo>
                  <a:lnTo>
                    <a:pt x="153024" y="181564"/>
                  </a:lnTo>
                  <a:lnTo>
                    <a:pt x="160156" y="190383"/>
                  </a:lnTo>
                  <a:lnTo>
                    <a:pt x="167242" y="198593"/>
                  </a:lnTo>
                  <a:lnTo>
                    <a:pt x="174298" y="206399"/>
                  </a:lnTo>
                  <a:lnTo>
                    <a:pt x="181334" y="213935"/>
                  </a:lnTo>
                  <a:lnTo>
                    <a:pt x="187578" y="222067"/>
                  </a:lnTo>
                  <a:lnTo>
                    <a:pt x="193296" y="230597"/>
                  </a:lnTo>
                  <a:lnTo>
                    <a:pt x="198662" y="239393"/>
                  </a:lnTo>
                  <a:lnTo>
                    <a:pt x="203016" y="246812"/>
                  </a:lnTo>
                  <a:lnTo>
                    <a:pt x="209928" y="259199"/>
                  </a:lnTo>
                  <a:lnTo>
                    <a:pt x="215590" y="267814"/>
                  </a:lnTo>
                  <a:lnTo>
                    <a:pt x="223384" y="277970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Air Masses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2249486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635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ct val="100000"/>
              <a:buFont typeface="Georgia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Air masses move when they encounter a pressure difference with a  surrounding air mass</a:t>
            </a:r>
          </a:p>
          <a:p>
            <a:pPr marL="657225" marR="0" lvl="1" indent="-2508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19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When air masses meet generally severe weather occurs (Hurricanes, tornadoes)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2"/>
          </p:nvPr>
        </p:nvSpPr>
        <p:spPr>
          <a:xfrm>
            <a:off x="4648200" y="2249486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43400" y="1981200"/>
            <a:ext cx="4559300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Fronts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2249486"/>
            <a:ext cx="8229600" cy="43243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635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front is a narrow region separating two air masses of different densities </a:t>
            </a:r>
          </a:p>
          <a:p>
            <a:pPr marL="657225" marR="0" lvl="1" indent="-2508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6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Cold Front</a:t>
            </a:r>
          </a:p>
          <a:p>
            <a:pPr marL="657225" marR="0" lvl="1" indent="-2508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6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Warm Front </a:t>
            </a:r>
          </a:p>
          <a:p>
            <a:pPr marL="657225" marR="0" lvl="1" indent="-2508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6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Stationary Front</a:t>
            </a:r>
          </a:p>
          <a:p>
            <a:pPr marL="657225" marR="0" lvl="1" indent="-2508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6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Occluded Front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14800" y="3200400"/>
            <a:ext cx="3465512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8382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Cold Front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8229600" cy="43243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635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 a cold front cold, dense air displaces warm air and forces the warm air up. As warm air rises it cools and condenses</a:t>
            </a:r>
          </a:p>
          <a:p>
            <a:pPr marL="365125" marR="0" lvl="0" indent="-2635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Clouds, showers and thunderstorms are often associated with cold fronts</a:t>
            </a: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81600" y="4038600"/>
            <a:ext cx="3733800" cy="2800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Warm Front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2249486"/>
            <a:ext cx="8229600" cy="43243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635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 a warm front warm air displaces cold air</a:t>
            </a:r>
          </a:p>
          <a:p>
            <a:pPr marL="365125" marR="0" lvl="0" indent="-2635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warm front is characterized by extensive cloudiness and precipitation </a:t>
            </a: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3762375"/>
            <a:ext cx="5657849" cy="309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Stationary Front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2249486"/>
            <a:ext cx="8229600" cy="43243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635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 a stationary front two air masses meet and neither advances </a:t>
            </a:r>
          </a:p>
          <a:p>
            <a:pPr marL="365125" marR="0" lvl="0" indent="-2635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There are rarely any clouds or heavy precipitation</a:t>
            </a:r>
          </a:p>
        </p:txBody>
      </p:sp>
      <p:pic>
        <p:nvPicPr>
          <p:cNvPr id="175" name="Shape 1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5200" y="3733800"/>
            <a:ext cx="4114800" cy="3086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1_Urban">
  <a:themeElements>
    <a:clrScheme name="Urb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rb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Urban">
  <a:themeElements>
    <a:clrScheme name="Urb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On-screen Show (4:3)</PresentationFormat>
  <Paragraphs>42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Courier New</vt:lpstr>
      <vt:lpstr>Georgia</vt:lpstr>
      <vt:lpstr>Noto Symbol</vt:lpstr>
      <vt:lpstr>Trebuchet MS</vt:lpstr>
      <vt:lpstr>Wingdings</vt:lpstr>
      <vt:lpstr>1_Urban</vt:lpstr>
      <vt:lpstr>Urban</vt:lpstr>
      <vt:lpstr>2_Urban</vt:lpstr>
      <vt:lpstr>Air Masses, Fronts </vt:lpstr>
      <vt:lpstr>Air Density </vt:lpstr>
      <vt:lpstr>Air Masses</vt:lpstr>
      <vt:lpstr>PowerPoint Presentation</vt:lpstr>
      <vt:lpstr>Air Masses</vt:lpstr>
      <vt:lpstr>Fronts</vt:lpstr>
      <vt:lpstr>Cold Front</vt:lpstr>
      <vt:lpstr>Warm Front</vt:lpstr>
      <vt:lpstr>Stationary Front</vt:lpstr>
      <vt:lpstr>Occluded Front</vt:lpstr>
      <vt:lpstr>Wind Systems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Masses, Fronts </dc:title>
  <dc:creator>Student</dc:creator>
  <cp:lastModifiedBy>onlygodcanjudge23@gmail.com</cp:lastModifiedBy>
  <cp:revision>1</cp:revision>
  <dcterms:modified xsi:type="dcterms:W3CDTF">2015-11-19T16:20:19Z</dcterms:modified>
</cp:coreProperties>
</file>